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3" r:id="rId1"/>
  </p:sldMasterIdLst>
  <p:notesMasterIdLst>
    <p:notesMasterId r:id="rId20"/>
  </p:notesMasterIdLst>
  <p:handoutMasterIdLst>
    <p:handoutMasterId r:id="rId21"/>
  </p:handoutMasterIdLst>
  <p:sldIdLst>
    <p:sldId id="256" r:id="rId2"/>
    <p:sldId id="1027" r:id="rId3"/>
    <p:sldId id="1050" r:id="rId4"/>
    <p:sldId id="1051" r:id="rId5"/>
    <p:sldId id="1053" r:id="rId6"/>
    <p:sldId id="1052" r:id="rId7"/>
    <p:sldId id="1055" r:id="rId8"/>
    <p:sldId id="1056" r:id="rId9"/>
    <p:sldId id="1057" r:id="rId10"/>
    <p:sldId id="1058" r:id="rId11"/>
    <p:sldId id="1065" r:id="rId12"/>
    <p:sldId id="1059" r:id="rId13"/>
    <p:sldId id="1060" r:id="rId14"/>
    <p:sldId id="1061" r:id="rId15"/>
    <p:sldId id="1062" r:id="rId16"/>
    <p:sldId id="1063" r:id="rId17"/>
    <p:sldId id="1064" r:id="rId18"/>
    <p:sldId id="291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430F1BA-FF57-134D-85F2-0772A02BA276}">
          <p14:sldIdLst>
            <p14:sldId id="256"/>
            <p14:sldId id="1027"/>
            <p14:sldId id="1050"/>
            <p14:sldId id="1051"/>
            <p14:sldId id="1053"/>
            <p14:sldId id="1052"/>
            <p14:sldId id="1055"/>
            <p14:sldId id="1056"/>
            <p14:sldId id="1057"/>
            <p14:sldId id="1058"/>
            <p14:sldId id="1065"/>
            <p14:sldId id="1059"/>
            <p14:sldId id="1060"/>
            <p14:sldId id="1061"/>
            <p14:sldId id="1062"/>
            <p14:sldId id="1063"/>
            <p14:sldId id="1064"/>
            <p14:sldId id="2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7E3D"/>
    <a:srgbClr val="30A6CD"/>
    <a:srgbClr val="00C45B"/>
    <a:srgbClr val="9D8C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02"/>
    <p:restoredTop sz="93671"/>
  </p:normalViewPr>
  <p:slideViewPr>
    <p:cSldViewPr snapToGrid="0" snapToObjects="1">
      <p:cViewPr varScale="1">
        <p:scale>
          <a:sx n="120" d="100"/>
          <a:sy n="120" d="100"/>
        </p:scale>
        <p:origin x="1768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69" d="100"/>
          <a:sy n="69" d="100"/>
        </p:scale>
        <p:origin x="326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2E8FA7-2F4C-5D49-9BA4-AF921E49AE74}" type="datetime1">
              <a:rPr lang="en-US" smtClean="0"/>
              <a:pPr/>
              <a:t>2/27/2024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37E74-6FDC-BA4C-B798-CEB3174D95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49898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26B0FB-EA67-3A40-825F-8F252A860502}" type="datetime1">
              <a:rPr lang="en-US" smtClean="0"/>
              <a:pPr/>
              <a:t>2/27/2024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2C66A3-1D14-8C46-8C0C-97773EFB7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3337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16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824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005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2514600"/>
          </a:xfrm>
          <a:prstGeom prst="rect">
            <a:avLst/>
          </a:prstGeom>
          <a:solidFill>
            <a:srgbClr val="102E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" name="Picture 6" descr="SNL_Stacked_White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34200" y="1008063"/>
            <a:ext cx="1524000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7" descr="SNL_Mott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27138" y="1185863"/>
            <a:ext cx="5394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0" y="6553200"/>
            <a:ext cx="9144000" cy="304800"/>
          </a:xfrm>
          <a:prstGeom prst="rect">
            <a:avLst/>
          </a:prstGeom>
          <a:solidFill>
            <a:srgbClr val="9E8C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6451600"/>
            <a:ext cx="9144000" cy="762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6" name="Picture 13" descr="NNSAlogo_Black.jpg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212725" y="6119813"/>
            <a:ext cx="1023938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0" y="2590800"/>
            <a:ext cx="3123405" cy="1615326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232941" y="2590800"/>
            <a:ext cx="2905119" cy="1615326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26864" y="2590800"/>
            <a:ext cx="2917136" cy="1615326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0646" y="4260258"/>
            <a:ext cx="7772400" cy="898198"/>
          </a:xfrm>
        </p:spPr>
        <p:txBody>
          <a:bodyPr/>
          <a:lstStyle>
            <a:lvl1pPr algn="r">
              <a:defRPr>
                <a:solidFill>
                  <a:srgbClr val="9D8C7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4352" y="5173652"/>
            <a:ext cx="5641337" cy="593737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1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9536" y="4197659"/>
            <a:ext cx="931864" cy="281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100">
                <a:latin typeface="Calibri"/>
                <a:cs typeface="Calibri"/>
              </a:defRPr>
            </a:lvl1pPr>
          </a:lstStyle>
          <a:p>
            <a:fld id="{E3A661A9-AB95-644B-88B2-9DDC7A23F4F4}" type="datetime1">
              <a:rPr lang="en-US" smtClean="0"/>
              <a:pPr/>
              <a:t>2/27/2024</a:t>
            </a:fld>
            <a:endParaRPr lang="en-US" dirty="0"/>
          </a:p>
        </p:txBody>
      </p:sp>
      <p:pic>
        <p:nvPicPr>
          <p:cNvPr id="32" name="Picture 12" descr="NNSAlogo_Black.jpg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 bwMode="auto">
          <a:xfrm>
            <a:off x="1380066" y="6115572"/>
            <a:ext cx="850737" cy="276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3405" y="6519332"/>
            <a:ext cx="2895600" cy="2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3124199" y="6172200"/>
            <a:ext cx="56552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>
                <a:latin typeface="Arial" charset="0"/>
                <a:ea typeface="Arial" charset="0"/>
                <a:cs typeface="Arial" charset="0"/>
              </a:rPr>
              <a:t>Sandia National Laboratories is a </a:t>
            </a:r>
            <a:r>
              <a:rPr lang="en-US" sz="600" dirty="0" err="1">
                <a:latin typeface="Arial" charset="0"/>
                <a:ea typeface="Arial" charset="0"/>
                <a:cs typeface="Arial" charset="0"/>
              </a:rPr>
              <a:t>multimission</a:t>
            </a:r>
            <a:r>
              <a:rPr lang="en-US" sz="600" dirty="0">
                <a:latin typeface="Arial" charset="0"/>
                <a:ea typeface="Arial" charset="0"/>
                <a:cs typeface="Arial" charset="0"/>
              </a:rPr>
              <a:t> laboratory managed and operated by National Technology and Engineering Solutions of Sandia, LLC, a wholly owned subsidiary of Honeywell International, Inc., for the U.S. Department of Energy’s National Nuclear Security Administration under contract DE-NA0003525. 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31639C-5EF8-8C48-833F-078F90087180}" type="datetime1">
              <a:rPr lang="en-US" smtClean="0"/>
              <a:pPr/>
              <a:t>2/27/2024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35C3D4-B14E-194D-A22F-ABBD9D7BE7F7}" type="datetime1">
              <a:rPr lang="en-US" smtClean="0"/>
              <a:pPr/>
              <a:t>2/27/2024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CFF6A9-F7ED-464D-9ECE-18CDAAFFF013}" type="datetime1">
              <a:rPr lang="en-US" smtClean="0"/>
              <a:pPr/>
              <a:t>2/27/2024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865AE2-28C7-4947-8319-D60EEB07BE79}" type="datetime1">
              <a:rPr lang="en-US" smtClean="0"/>
              <a:pPr/>
              <a:t>2/27/2024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0E4600-0381-4CF3-88F2-7ED7D2E3F9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782EBC-51D7-AB40-8702-393A26BF0924}" type="datetime1">
              <a:rPr lang="en-US" smtClean="0"/>
              <a:pPr/>
              <a:t>2/27/2024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9A187D-6C3F-6D41-880E-F6B6C4095670}" type="datetime1">
              <a:rPr lang="en-US" smtClean="0"/>
              <a:pPr/>
              <a:t>2/27/2024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07F8E1-8F00-1645-9B46-B2F7ACC8F53A}" type="datetime1">
              <a:rPr lang="en-US" smtClean="0"/>
              <a:pPr/>
              <a:t>2/27/2024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38B7F0-25BC-B045-8049-7CADA7B3A1D1}" type="datetime1">
              <a:rPr lang="en-US" smtClean="0"/>
              <a:pPr/>
              <a:t>2/27/2024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1593850"/>
          </a:xfrm>
          <a:prstGeom prst="rect">
            <a:avLst/>
          </a:prstGeom>
          <a:solidFill>
            <a:srgbClr val="102E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6553200"/>
            <a:ext cx="9144000" cy="304800"/>
          </a:xfrm>
          <a:prstGeom prst="rect">
            <a:avLst/>
          </a:prstGeom>
          <a:solidFill>
            <a:srgbClr val="9E8C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6451600"/>
            <a:ext cx="9144000" cy="762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6" name="Picture 13" descr="NNSAlogo_Black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2725" y="6119813"/>
            <a:ext cx="1023938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0" y="1676633"/>
            <a:ext cx="3768892" cy="16153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Photos placed in horizontal position </a:t>
            </a:r>
            <a:br>
              <a:rPr lang="en-US" sz="1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with even amount of white space</a:t>
            </a:r>
            <a:br>
              <a:rPr lang="en-US" sz="1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between photos and header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852060" y="1676633"/>
            <a:ext cx="2286000" cy="16153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26864" y="1676633"/>
            <a:ext cx="2917136" cy="16153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0646" y="3517300"/>
            <a:ext cx="7772400" cy="898198"/>
          </a:xfrm>
        </p:spPr>
        <p:txBody>
          <a:bodyPr/>
          <a:lstStyle>
            <a:lvl1pPr algn="r">
              <a:defRPr>
                <a:solidFill>
                  <a:srgbClr val="9D8C7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4352" y="4430694"/>
            <a:ext cx="5641337" cy="593737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21" name="Picture 6" descr="SNL_Stacked_White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6934200" y="533559"/>
            <a:ext cx="1524000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7" descr="SNL_Motto.png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227138" y="711359"/>
            <a:ext cx="5394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934199" y="5797079"/>
            <a:ext cx="1751489" cy="322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Calibri"/>
                <a:cs typeface="Calibri"/>
              </a:defRPr>
            </a:lvl1pPr>
          </a:lstStyle>
          <a:p>
            <a:fld id="{1B799630-9E30-DE4D-BE8D-4E9CA304B925}" type="datetime1">
              <a:rPr lang="en-US" smtClean="0"/>
              <a:pPr/>
              <a:t>2/27/2024</a:t>
            </a:fld>
            <a:endParaRPr lang="en-US"/>
          </a:p>
        </p:txBody>
      </p:sp>
      <p:pic>
        <p:nvPicPr>
          <p:cNvPr id="20" name="Picture 12" descr="NNSAlogo_Black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 bwMode="auto">
          <a:xfrm>
            <a:off x="1380066" y="6115572"/>
            <a:ext cx="850737" cy="276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3405" y="6519332"/>
            <a:ext cx="2895600" cy="2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3124200" y="6172200"/>
            <a:ext cx="57090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/>
              </a:rPr>
              <a:t>Sandia National Laboratories is a </a:t>
            </a:r>
            <a:r>
              <a:rPr lang="en-US" sz="6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Arial"/>
              </a:rPr>
              <a:t>multimission</a:t>
            </a:r>
            <a:r>
              <a:rPr lang="en-US" sz="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/>
              </a:rPr>
              <a:t> laboratory managed and operated by National Technology &amp; Engineering Solutions of Sandia, LLC, a wholly owned subsidiary of Honeywell International, Inc., for the U.S. Department of Energy’s National Nuclear Security Administration under contract DE-NA0003525.</a:t>
            </a:r>
            <a:endParaRPr lang="en-US" sz="600" kern="1200" dirty="0">
              <a:solidFill>
                <a:schemeClr val="tx1"/>
              </a:solidFill>
              <a:effectLst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 userDrawn="1"/>
        </p:nvSpPr>
        <p:spPr>
          <a:xfrm>
            <a:off x="0" y="0"/>
            <a:ext cx="9144000" cy="661247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6553200"/>
            <a:ext cx="9144000" cy="304800"/>
          </a:xfrm>
          <a:prstGeom prst="rect">
            <a:avLst/>
          </a:prstGeom>
          <a:solidFill>
            <a:srgbClr val="9E8C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6451600"/>
            <a:ext cx="9144000" cy="762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6" name="Picture 13" descr="NNSAlogo_Black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2725" y="6119813"/>
            <a:ext cx="1023938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0" y="1456267"/>
            <a:ext cx="3768892" cy="183569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Photos placed in horizontal position </a:t>
            </a:r>
            <a:br>
              <a:rPr lang="en-US" sz="1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with even amount of white space</a:t>
            </a:r>
            <a:br>
              <a:rPr lang="en-US" sz="1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between photos and header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852060" y="1456267"/>
            <a:ext cx="2286000" cy="183569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26864" y="1456267"/>
            <a:ext cx="2917136" cy="183569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0646" y="3678173"/>
            <a:ext cx="7772400" cy="898198"/>
          </a:xfrm>
        </p:spPr>
        <p:txBody>
          <a:bodyPr/>
          <a:lstStyle>
            <a:lvl1pPr algn="r">
              <a:defRPr>
                <a:solidFill>
                  <a:srgbClr val="9D8C7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4352" y="4591567"/>
            <a:ext cx="5641337" cy="593737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21" name="Picture 6" descr="SNL_Stacked_White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6934200" y="533559"/>
            <a:ext cx="1524000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7" descr="SNL_Motto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auto">
          <a:xfrm>
            <a:off x="1227748" y="601288"/>
            <a:ext cx="5393104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934199" y="5797079"/>
            <a:ext cx="1751489" cy="322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Calibri"/>
                <a:cs typeface="Calibri"/>
              </a:defRPr>
            </a:lvl1pPr>
          </a:lstStyle>
          <a:p>
            <a:fld id="{504244A8-8889-154D-9568-D8C635C53E9B}" type="datetime1">
              <a:rPr lang="en-US" smtClean="0"/>
              <a:pPr/>
              <a:t>2/27/2024</a:t>
            </a:fld>
            <a:endParaRPr lang="en-US"/>
          </a:p>
        </p:txBody>
      </p:sp>
      <p:pic>
        <p:nvPicPr>
          <p:cNvPr id="33" name="Picture 8" descr="SNL_color_stack.png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6934201" y="408000"/>
            <a:ext cx="1524000" cy="669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Rectangle 35"/>
          <p:cNvSpPr/>
          <p:nvPr userDrawn="1"/>
        </p:nvSpPr>
        <p:spPr>
          <a:xfrm>
            <a:off x="0" y="3369731"/>
            <a:ext cx="9144000" cy="397933"/>
          </a:xfrm>
          <a:prstGeom prst="rect">
            <a:avLst/>
          </a:prstGeom>
          <a:solidFill>
            <a:srgbClr val="102E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7" name="Picture 12" descr="NNSAlogo_Black.jp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 bwMode="auto">
          <a:xfrm>
            <a:off x="1380066" y="6115572"/>
            <a:ext cx="850737" cy="276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3405" y="6519332"/>
            <a:ext cx="2895600" cy="2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3124199" y="6172200"/>
            <a:ext cx="56970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Sandia National Laboratories is a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multimission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 laboratory managed and operated by National Technology &amp; Engineering Solutions of Sandia, LLC, a wholly owned subsidiary of Honeywell International, Inc., for the U.S. Department of Energy’s National Nuclear Security Administration under contract DE-NA0003525.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 userDrawn="1"/>
        </p:nvSpPr>
        <p:spPr>
          <a:xfrm>
            <a:off x="0" y="0"/>
            <a:ext cx="9144000" cy="661247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 userDrawn="1"/>
        </p:nvSpPr>
        <p:spPr>
          <a:xfrm>
            <a:off x="0" y="3369731"/>
            <a:ext cx="9144000" cy="3089807"/>
          </a:xfrm>
          <a:prstGeom prst="rect">
            <a:avLst/>
          </a:prstGeom>
          <a:solidFill>
            <a:srgbClr val="9E8C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6553200"/>
            <a:ext cx="9144000" cy="304800"/>
          </a:xfrm>
          <a:prstGeom prst="rect">
            <a:avLst/>
          </a:prstGeom>
          <a:solidFill>
            <a:srgbClr val="30A6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6451600"/>
            <a:ext cx="9144000" cy="762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5" name="Picture 12" descr="NNSAlogo_Blac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80066" y="6115572"/>
            <a:ext cx="850737" cy="276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3" descr="NNSAlogo_Black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725" y="6119813"/>
            <a:ext cx="1023938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0" y="1456267"/>
            <a:ext cx="3768892" cy="183569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Photos placed in horizontal position </a:t>
            </a:r>
            <a:br>
              <a:rPr lang="en-US" sz="1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with even amount of white space</a:t>
            </a:r>
            <a:br>
              <a:rPr lang="en-US" sz="1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between photos and header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852060" y="1456267"/>
            <a:ext cx="2286000" cy="183569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26864" y="1456267"/>
            <a:ext cx="2917136" cy="183569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0646" y="3678173"/>
            <a:ext cx="7772400" cy="898198"/>
          </a:xfrm>
        </p:spPr>
        <p:txBody>
          <a:bodyPr/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4352" y="4591567"/>
            <a:ext cx="5641337" cy="593737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21" name="Picture 6" descr="SNL_Stacked_White.png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6934200" y="533559"/>
            <a:ext cx="1524000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7" descr="SNL_Motto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 bwMode="auto">
          <a:xfrm>
            <a:off x="1227748" y="601288"/>
            <a:ext cx="5393104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934199" y="5797079"/>
            <a:ext cx="1751489" cy="322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Calibri"/>
                <a:cs typeface="Calibri"/>
              </a:defRPr>
            </a:lvl1pPr>
          </a:lstStyle>
          <a:p>
            <a:fld id="{9522E0D4-989F-3A4B-AA2E-486ADFE0E698}" type="datetime1">
              <a:rPr lang="en-US" smtClean="0"/>
              <a:pPr/>
              <a:t>2/27/2024</a:t>
            </a:fld>
            <a:endParaRPr lang="en-US"/>
          </a:p>
        </p:txBody>
      </p:sp>
      <p:pic>
        <p:nvPicPr>
          <p:cNvPr id="33" name="Picture 8" descr="SNL_color_stack.png"/>
          <p:cNvPicPr>
            <a:picLocks noChangeAspect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6934201" y="408000"/>
            <a:ext cx="1524000" cy="669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3405" y="6519332"/>
            <a:ext cx="2895600" cy="2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3124199" y="6172200"/>
            <a:ext cx="57030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Sandia National Laboratories is a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multimission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 laboratory managed and operated by National Technology &amp; Engineering Solutions of Sandia, LLC, a wholly owned subsidiary of Honeywell International, Inc., for the U.S. Department of Energy’s National Nuclear Security Administration under contract DE-NA0003525.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 userDrawn="1"/>
        </p:nvSpPr>
        <p:spPr>
          <a:xfrm>
            <a:off x="1" y="0"/>
            <a:ext cx="914399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 userDrawn="1"/>
        </p:nvSpPr>
        <p:spPr>
          <a:xfrm>
            <a:off x="-1" y="4040484"/>
            <a:ext cx="2484223" cy="2817515"/>
          </a:xfrm>
          <a:prstGeom prst="rect">
            <a:avLst/>
          </a:prstGeom>
          <a:solidFill>
            <a:srgbClr val="102E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1" y="0"/>
            <a:ext cx="2484223" cy="893232"/>
          </a:xfrm>
          <a:prstGeom prst="rect">
            <a:avLst/>
          </a:prstGeom>
          <a:solidFill>
            <a:srgbClr val="102E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806432" y="-1"/>
            <a:ext cx="337567" cy="6857999"/>
          </a:xfrm>
          <a:prstGeom prst="rect">
            <a:avLst/>
          </a:prstGeom>
          <a:solidFill>
            <a:srgbClr val="9D8C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" y="989095"/>
            <a:ext cx="1359657" cy="13958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Photos placed in horizontal position </a:t>
            </a:r>
            <a:br>
              <a:rPr lang="en-US" sz="11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with even amount of white space</a:t>
            </a:r>
            <a:br>
              <a:rPr lang="en-US" sz="11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 between photos and header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14502" y="1250965"/>
            <a:ext cx="5971187" cy="1233338"/>
          </a:xfrm>
        </p:spPr>
        <p:txBody>
          <a:bodyPr/>
          <a:lstStyle>
            <a:lvl1pPr algn="l">
              <a:lnSpc>
                <a:spcPts val="3800"/>
              </a:lnSpc>
              <a:defRPr>
                <a:solidFill>
                  <a:srgbClr val="9D8C7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14502" y="2588978"/>
            <a:ext cx="5641337" cy="593737"/>
          </a:xfrm>
        </p:spPr>
        <p:txBody>
          <a:bodyPr/>
          <a:lstStyle>
            <a:lvl1pPr marL="0" indent="0" algn="l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1" name="Picture 6" descr="SNL_Stacked_White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57199" y="4339006"/>
            <a:ext cx="1524000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7" descr="SNL_Motto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298048" y="5157318"/>
            <a:ext cx="970718" cy="1453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13" descr="NNSAlogo_Black.jpg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2763683" y="5932869"/>
            <a:ext cx="1023938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714502" y="265178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100">
                <a:latin typeface="Calibri"/>
                <a:cs typeface="Calibri"/>
              </a:defRPr>
            </a:lvl1pPr>
          </a:lstStyle>
          <a:p>
            <a:fld id="{5B35050C-AFC0-D74A-963F-148736DC45A4}" type="datetime1">
              <a:rPr lang="en-US" smtClean="0"/>
              <a:pPr/>
              <a:t>2/27/2024</a:t>
            </a:fld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2484303"/>
            <a:ext cx="2484222" cy="14679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Photos placed in horizontal position </a:t>
            </a:r>
            <a:br>
              <a:rPr lang="en-US" sz="1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with even amount of white space</a:t>
            </a:r>
            <a:br>
              <a:rPr lang="en-US" sz="1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between photos and header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472391" y="989095"/>
            <a:ext cx="1011831" cy="13958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8693778" y="-1"/>
            <a:ext cx="77764" cy="6857999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33" name="Picture 12" descr="NNSAlogo_Black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 bwMode="auto">
          <a:xfrm>
            <a:off x="4039700" y="5921220"/>
            <a:ext cx="850737" cy="276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08522" y="6519332"/>
            <a:ext cx="2895600" cy="2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3026660" y="6172200"/>
            <a:ext cx="57448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/>
              </a:rPr>
              <a:t>Sandia National Laboratories is a </a:t>
            </a:r>
            <a:r>
              <a:rPr lang="en-US" sz="6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Arial"/>
              </a:rPr>
              <a:t>multimission</a:t>
            </a:r>
            <a:r>
              <a:rPr lang="en-US" sz="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/>
              </a:rPr>
              <a:t> laboratory managed and operated by National Technology &amp; Engineering Solutions of Sandia, LLC, a wholly owned subsidiary of Honeywell International, Inc., for the U.S. Department of Energy’s National Nuclear Security Administration under contract DE-NA0003525.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 userDrawn="1"/>
        </p:nvSpPr>
        <p:spPr>
          <a:xfrm>
            <a:off x="1" y="0"/>
            <a:ext cx="914399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 userDrawn="1"/>
        </p:nvSpPr>
        <p:spPr>
          <a:xfrm>
            <a:off x="4571999" y="0"/>
            <a:ext cx="4572001" cy="2817515"/>
          </a:xfrm>
          <a:prstGeom prst="rect">
            <a:avLst/>
          </a:prstGeom>
          <a:solidFill>
            <a:srgbClr val="102E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71999" y="5964768"/>
            <a:ext cx="4572001" cy="893232"/>
          </a:xfrm>
          <a:prstGeom prst="rect">
            <a:avLst/>
          </a:prstGeom>
          <a:solidFill>
            <a:srgbClr val="102E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572001" y="2908379"/>
            <a:ext cx="1359657" cy="13958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Photos placed in horizontal position </a:t>
            </a:r>
            <a:br>
              <a:rPr lang="en-US" sz="11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with even amount of white space</a:t>
            </a:r>
            <a:br>
              <a:rPr lang="en-US" sz="11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 between photos and header</a:t>
            </a:r>
          </a:p>
        </p:txBody>
      </p:sp>
      <p:pic>
        <p:nvPicPr>
          <p:cNvPr id="21" name="Picture 6" descr="SNL_Stacked_White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193248" y="1488545"/>
            <a:ext cx="1524000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19"/>
          <p:cNvSpPr/>
          <p:nvPr userDrawn="1"/>
        </p:nvSpPr>
        <p:spPr>
          <a:xfrm>
            <a:off x="4572000" y="4403587"/>
            <a:ext cx="4572000" cy="14679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Photos placed in horizontal position </a:t>
            </a:r>
            <a:br>
              <a:rPr lang="en-US" sz="1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with even amount of white space</a:t>
            </a:r>
            <a:br>
              <a:rPr lang="en-US" sz="1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between photos and header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6044391" y="2908379"/>
            <a:ext cx="3099609" cy="13958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 rot="10800000">
            <a:off x="112655" y="-1"/>
            <a:ext cx="337567" cy="6857999"/>
          </a:xfrm>
          <a:prstGeom prst="rect">
            <a:avLst/>
          </a:prstGeom>
          <a:solidFill>
            <a:srgbClr val="9D8C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700353" y="6375406"/>
            <a:ext cx="37615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/>
              </a:rPr>
              <a:t>Sandia National Laboratories is a </a:t>
            </a:r>
            <a:r>
              <a:rPr lang="en-US" sz="6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Arial"/>
              </a:rPr>
              <a:t>multimission</a:t>
            </a:r>
            <a:r>
              <a:rPr lang="en-US" sz="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/>
              </a:rPr>
              <a:t> laboratory managed and operated by National Technology &amp; Engineering Solutions of Sandia, LLC, a wholly owned subsidiary of Honeywell International, Inc., for the U.S. Department of Energy’s National Nuclear Security Administration under contract DE-NA0003525. </a:t>
            </a:r>
            <a:endParaRPr lang="en-US" sz="950" baseline="30000" dirty="0">
              <a:latin typeface="Arial" pitchFamily="-11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2418" y="1250965"/>
            <a:ext cx="3789515" cy="1233338"/>
          </a:xfrm>
        </p:spPr>
        <p:txBody>
          <a:bodyPr/>
          <a:lstStyle>
            <a:lvl1pPr algn="l">
              <a:lnSpc>
                <a:spcPts val="3800"/>
              </a:lnSpc>
              <a:defRPr>
                <a:solidFill>
                  <a:srgbClr val="9D8C7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2418" y="2588978"/>
            <a:ext cx="3586315" cy="1085555"/>
          </a:xfrm>
        </p:spPr>
        <p:txBody>
          <a:bodyPr/>
          <a:lstStyle>
            <a:lvl1pPr marL="0" indent="0" algn="l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7" name="Picture 13" descr="NNSAlogo_Black.jp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01957" y="6051407"/>
            <a:ext cx="1023938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72418" y="265178"/>
            <a:ext cx="1029382" cy="28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100">
                <a:latin typeface="Calibri"/>
                <a:cs typeface="Calibri"/>
              </a:defRPr>
            </a:lvl1pPr>
          </a:lstStyle>
          <a:p>
            <a:fld id="{7D098A99-26EF-B34F-91F8-30EA53688AF7}" type="datetime1">
              <a:rPr lang="en-US" smtClean="0"/>
              <a:pPr/>
              <a:t>2/27/2024</a:t>
            </a:fld>
            <a:endParaRPr lang="en-US" dirty="0"/>
          </a:p>
        </p:txBody>
      </p:sp>
      <p:sp>
        <p:nvSpPr>
          <p:cNvPr id="31" name="Rectangle 30"/>
          <p:cNvSpPr/>
          <p:nvPr userDrawn="1"/>
        </p:nvSpPr>
        <p:spPr>
          <a:xfrm rot="10800000">
            <a:off x="1" y="-1"/>
            <a:ext cx="77764" cy="6857999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33" name="Picture 12" descr="NNSAlogo_Black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auto">
          <a:xfrm>
            <a:off x="2077974" y="6039758"/>
            <a:ext cx="850737" cy="276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SNL_motto_2 lines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995332" y="1586652"/>
            <a:ext cx="1935484" cy="394494"/>
          </a:xfrm>
          <a:prstGeom prst="rect">
            <a:avLst/>
          </a:prstGeom>
        </p:spPr>
      </p:pic>
      <p:sp>
        <p:nvSpPr>
          <p:cNvPr id="1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613597" y="6519332"/>
            <a:ext cx="2895600" cy="2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22300" y="6166934"/>
            <a:ext cx="2133600" cy="476250"/>
          </a:xfrm>
          <a:ln/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</a:lstStyle>
          <a:p>
            <a:fld id="{C9CA6C2B-6061-6F46-BF6B-C0454CDDAB35}" type="datetime1">
              <a:rPr lang="en-US" smtClean="0"/>
              <a:pPr/>
              <a:t>2/27/2024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3405" y="6519332"/>
            <a:ext cx="2895600" cy="2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DE15B5-4D50-754D-8585-236811896E05}" type="datetime1">
              <a:rPr lang="en-US" smtClean="0"/>
              <a:pPr/>
              <a:t>2/27/2024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4F66A0-55BE-484A-9667-5C4C7A46FB26}" type="datetime1">
              <a:rPr lang="en-US" smtClean="0"/>
              <a:pPr/>
              <a:t>2/27/2024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553200"/>
            <a:ext cx="9144000" cy="304800"/>
          </a:xfrm>
          <a:prstGeom prst="rect">
            <a:avLst/>
          </a:prstGeom>
          <a:solidFill>
            <a:srgbClr val="9E8C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451600"/>
            <a:ext cx="9144000" cy="762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028" name="Picture 8" descr="SNL_color_stack.png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8001000" y="228600"/>
            <a:ext cx="936625" cy="41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78740"/>
            <a:ext cx="8229600" cy="4847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9274" y="6166934"/>
            <a:ext cx="1490926" cy="2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Calibri"/>
                <a:cs typeface="Calibri"/>
              </a:defRPr>
            </a:lvl1pPr>
          </a:lstStyle>
          <a:p>
            <a:fld id="{30B37176-1C50-7042-8162-64D2C2671FE5}" type="datetime1">
              <a:rPr lang="en-US" smtClean="0"/>
              <a:pPr/>
              <a:t>2/27/2024</a:t>
            </a:fld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3405" y="6519332"/>
            <a:ext cx="2895600" cy="2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05800" y="6153150"/>
            <a:ext cx="609600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Calibri"/>
                <a:cs typeface="Calibri"/>
              </a:defRPr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98" r:id="rId2"/>
    <p:sldLayoutId id="2147483796" r:id="rId3"/>
    <p:sldLayoutId id="2147483799" r:id="rId4"/>
    <p:sldLayoutId id="2147483797" r:id="rId5"/>
    <p:sldLayoutId id="2147483800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  <p:sldLayoutId id="2147483795" r:id="rId1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/>
          <a:ea typeface="ＭＳ Ｐゴシック" charset="-128"/>
          <a:cs typeface="Calibri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102E54"/>
        </a:buClr>
        <a:buFont typeface="Wingdings" pitchFamily="-111" charset="2"/>
        <a:buChar char="§"/>
        <a:defRPr sz="2400">
          <a:solidFill>
            <a:schemeClr val="tx1"/>
          </a:solidFill>
          <a:latin typeface="Calibri"/>
          <a:ea typeface="ＭＳ Ｐゴシック" charset="-128"/>
          <a:cs typeface="Calibri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800000"/>
        </a:buClr>
        <a:buFont typeface="Wingdings" pitchFamily="-111" charset="2"/>
        <a:buChar char="§"/>
        <a:defRPr sz="2000"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9E8C78"/>
        </a:buClr>
        <a:buFont typeface="Wingdings" pitchFamily="-111" charset="2"/>
        <a:buChar char="§"/>
        <a:defRPr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hyperlink" Target="mailto:natrask@sandia.gov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0" y="4428897"/>
            <a:ext cx="8693046" cy="898198"/>
          </a:xfrm>
        </p:spPr>
        <p:txBody>
          <a:bodyPr/>
          <a:lstStyle/>
          <a:p>
            <a:r>
              <a:rPr lang="en-US" sz="2400" b="1" dirty="0"/>
              <a:t>Machine learning structure preserving brackets for forecasting irreversible processes</a:t>
            </a:r>
            <a:endParaRPr lang="en-US" sz="1600" b="1" dirty="0"/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>
          <a:xfrm>
            <a:off x="3051709" y="5327095"/>
            <a:ext cx="5641337" cy="593737"/>
          </a:xfrm>
        </p:spPr>
        <p:txBody>
          <a:bodyPr/>
          <a:lstStyle/>
          <a:p>
            <a:pPr>
              <a:spcBef>
                <a:spcPts val="5"/>
              </a:spcBef>
            </a:pPr>
            <a:r>
              <a:rPr lang="en-US" sz="1800" dirty="0"/>
              <a:t>Kookjin Lee (ASU), Nat Trask, </a:t>
            </a:r>
            <a:r>
              <a:rPr lang="en-US" sz="1800" dirty="0" err="1"/>
              <a:t>Panos</a:t>
            </a:r>
            <a:r>
              <a:rPr lang="en-US" sz="1800" dirty="0"/>
              <a:t> </a:t>
            </a:r>
            <a:r>
              <a:rPr lang="en-US" sz="1800" dirty="0" err="1"/>
              <a:t>Stinis</a:t>
            </a:r>
            <a:r>
              <a:rPr lang="en-US" sz="1800" dirty="0"/>
              <a:t> (PNNL)</a:t>
            </a:r>
          </a:p>
          <a:p>
            <a:pPr>
              <a:spcBef>
                <a:spcPts val="5"/>
              </a:spcBef>
            </a:pPr>
            <a:r>
              <a:rPr lang="en-US" sz="1800" dirty="0"/>
              <a:t>Center for Computing Research</a:t>
            </a:r>
          </a:p>
          <a:p>
            <a:pPr>
              <a:spcBef>
                <a:spcPts val="5"/>
              </a:spcBef>
            </a:pPr>
            <a:r>
              <a:rPr lang="en-US" sz="1800" dirty="0"/>
              <a:t>Sandia National Laboratories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2B22D6-2BA6-814B-B1FE-EE31B6132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30227"/>
            <a:ext cx="2262386" cy="93273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BEEB44F-D954-914B-B23A-BAEA8657C7FF}"/>
              </a:ext>
            </a:extLst>
          </p:cNvPr>
          <p:cNvSpPr/>
          <p:nvPr/>
        </p:nvSpPr>
        <p:spPr>
          <a:xfrm>
            <a:off x="0" y="6564295"/>
            <a:ext cx="2287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SAND2021-6763 PE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416B2AC9-AAF6-7E48-9F75-830CCD045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49" y="3966841"/>
            <a:ext cx="7048500" cy="1155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B1C6A5-2E51-044F-BA8D-4900AB3AB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parameterize? Irreversible piece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BA3446-EBA7-B54F-9935-B16E83A5A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C6BD26-641D-5340-9E4A-01C57EB5C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777" y="841363"/>
            <a:ext cx="5461000" cy="1155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2DA192-33DC-854A-8284-946651BBCB3D}"/>
              </a:ext>
            </a:extLst>
          </p:cNvPr>
          <p:cNvSpPr txBox="1"/>
          <p:nvPr/>
        </p:nvSpPr>
        <p:spPr>
          <a:xfrm>
            <a:off x="4047299" y="1879829"/>
            <a:ext cx="13277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B050"/>
                </a:solidFill>
              </a:rPr>
              <a:t>Reversible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183D52-20E5-794C-8822-CB51C657150E}"/>
              </a:ext>
            </a:extLst>
          </p:cNvPr>
          <p:cNvSpPr txBox="1"/>
          <p:nvPr/>
        </p:nvSpPr>
        <p:spPr>
          <a:xfrm>
            <a:off x="5652195" y="1879829"/>
            <a:ext cx="19180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Irreversible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E87816-41FF-1F42-BD02-C24A7531B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045" y="3168997"/>
            <a:ext cx="3767909" cy="9967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CE630E-A1F4-3F42-B1BC-44A6D0B92B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100" y="2326554"/>
            <a:ext cx="6527800" cy="1155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533FC5E-BA7C-3546-AAE4-49EB97F8C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900" y="4923642"/>
            <a:ext cx="7327900" cy="11557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8354D5A-92F3-5F4A-8E68-4AFEC7E1B28E}"/>
              </a:ext>
            </a:extLst>
          </p:cNvPr>
          <p:cNvSpPr txBox="1"/>
          <p:nvPr/>
        </p:nvSpPr>
        <p:spPr>
          <a:xfrm>
            <a:off x="4398693" y="993364"/>
            <a:ext cx="13277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B050"/>
                </a:solidFill>
              </a:rPr>
              <a:t>NN</a:t>
            </a:r>
            <a:r>
              <a:rPr lang="en-US" sz="1100" b="1" baseline="-25000" dirty="0">
                <a:solidFill>
                  <a:srgbClr val="00B050"/>
                </a:solidFill>
              </a:rPr>
              <a:t>1</a:t>
            </a:r>
            <a:r>
              <a:rPr lang="en-US" sz="1100" b="1" dirty="0">
                <a:solidFill>
                  <a:srgbClr val="00B050"/>
                </a:solidFill>
              </a:rPr>
              <a:t>(x)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46201F-8E88-B04E-A561-FEF615DE65E4}"/>
              </a:ext>
            </a:extLst>
          </p:cNvPr>
          <p:cNvSpPr txBox="1"/>
          <p:nvPr/>
        </p:nvSpPr>
        <p:spPr>
          <a:xfrm>
            <a:off x="6181595" y="1011182"/>
            <a:ext cx="13277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NN</a:t>
            </a:r>
            <a:r>
              <a:rPr lang="en-US" sz="1100" b="1" baseline="-25000" dirty="0">
                <a:solidFill>
                  <a:srgbClr val="FF0000"/>
                </a:solidFill>
              </a:rPr>
              <a:t>2</a:t>
            </a:r>
            <a:r>
              <a:rPr lang="en-US" sz="1100" b="1" dirty="0">
                <a:solidFill>
                  <a:srgbClr val="FF0000"/>
                </a:solidFill>
              </a:rPr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954724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B06CA-C5AB-DB4B-B05D-0C92A4C8A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7476F-1D5B-854C-8158-44F932C54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Collect data on observable states (e.g. </a:t>
            </a:r>
            <a:r>
              <a:rPr lang="en-US" dirty="0" err="1"/>
              <a:t>q,p</a:t>
            </a:r>
            <a:r>
              <a:rPr lang="en-US" dirty="0"/>
              <a:t> canonical coordinates)</a:t>
            </a:r>
          </a:p>
          <a:p>
            <a:r>
              <a:rPr lang="en-US" dirty="0"/>
              <a:t>Unobservable states (e.g. specific entropy) are not accessible, leading to hidden state in ODE </a:t>
            </a:r>
            <a:r>
              <a:rPr lang="en-US" b="1" dirty="0"/>
              <a:t>(major numerical challenge)</a:t>
            </a:r>
          </a:p>
          <a:p>
            <a:r>
              <a:rPr lang="en-US" dirty="0"/>
              <a:t>Alternate between batch gradient descent and updating latest solution for entropy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8E8ED-F7FC-7740-B1A4-091B2DEF2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779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F0F0E-7A43-954F-A459-9D88262F0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Alternate approach: PINNs-like penalties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0F330-C2BF-C649-BC40-FF7CDEA78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A87887-E8BA-4949-8129-8BDE608FBEAE}"/>
              </a:ext>
            </a:extLst>
          </p:cNvPr>
          <p:cNvSpPr/>
          <p:nvPr/>
        </p:nvSpPr>
        <p:spPr>
          <a:xfrm>
            <a:off x="0" y="5860762"/>
            <a:ext cx="8305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Hernández, Quercus, et al. "Structure-preserving neural networks." </a:t>
            </a:r>
            <a:r>
              <a:rPr lang="en-US" sz="1600" i="1" dirty="0">
                <a:solidFill>
                  <a:srgbClr val="222222"/>
                </a:solidFill>
                <a:latin typeface="Arial" panose="020B0604020202020204" pitchFamily="34" charset="0"/>
              </a:rPr>
              <a:t>Journal of Computational Physics</a:t>
            </a: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 426 (2021): 109950.</a:t>
            </a: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596312-0A8C-7348-8FBA-755BADC55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852691"/>
            <a:ext cx="4419600" cy="1155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875025-5756-FA4E-81FD-4365F0ADC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50" y="2300779"/>
            <a:ext cx="7603299" cy="325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01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48FBC-BFA9-A140-9A08-FB07B9048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learning dissipative pendulum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523DFE-AEDC-3848-8C55-44E3DFAA9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45C1BF-128B-FB45-8AC1-C5229091C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1123448"/>
            <a:ext cx="7680960" cy="997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2209F7-D95D-A84D-B844-107A43988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71" y="2127624"/>
            <a:ext cx="8033657" cy="963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BB47AC-6262-B048-8733-586DB105D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28" y="3057139"/>
            <a:ext cx="8229600" cy="312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103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48FBC-BFA9-A140-9A08-FB07B9048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learning dissipative pendulum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523DFE-AEDC-3848-8C55-44E3DFAA9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86E569-2C06-4544-9496-0DB730BB7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5366"/>
            <a:ext cx="9144000" cy="39714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A9B0F4-A6F6-994C-B5A2-2B4FF3B6BD70}"/>
              </a:ext>
            </a:extLst>
          </p:cNvPr>
          <p:cNvSpPr txBox="1"/>
          <p:nvPr/>
        </p:nvSpPr>
        <p:spPr>
          <a:xfrm>
            <a:off x="228600" y="5522173"/>
            <a:ext cx="8810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 this problem we have an exact formula for the entropy S = E - (1/T) H(</a:t>
            </a:r>
            <a:r>
              <a:rPr lang="en-US" b="1" dirty="0" err="1"/>
              <a:t>q,p</a:t>
            </a:r>
            <a:r>
              <a:rPr lang="en-US" b="1" dirty="0"/>
              <a:t>)</a:t>
            </a:r>
          </a:p>
          <a:p>
            <a:r>
              <a:rPr lang="en-US" b="1" dirty="0"/>
              <a:t>Unlike black box or penalty approach, we learn a nearby approximation to entropy which tracks the true entropy well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739396-9EBB-4546-8F24-B02E0C679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603" y="4743193"/>
            <a:ext cx="5810794" cy="69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265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5806E-BD76-BE4C-AE72-07ADB6710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piston driven by two gases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87AC3-7BC7-024D-9AF6-D6FD99A9A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473E14-5184-694B-A5EF-15D9731B9E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857"/>
          <a:stretch/>
        </p:blipFill>
        <p:spPr>
          <a:xfrm>
            <a:off x="156754" y="991675"/>
            <a:ext cx="4127863" cy="1892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4252A0-83A7-7C46-9EAE-82C8F68215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857"/>
          <a:stretch/>
        </p:blipFill>
        <p:spPr>
          <a:xfrm>
            <a:off x="293914" y="991675"/>
            <a:ext cx="4127863" cy="1892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99372D-F22C-764F-85E4-D05131C07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79" y="2744665"/>
            <a:ext cx="4255421" cy="18922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5E0DA0-C57F-D34E-A823-EFA0544A8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55" y="4480179"/>
            <a:ext cx="4762500" cy="9936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7A83C5-595C-6D46-84C2-CF7825F3D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8461" y="905412"/>
            <a:ext cx="3448785" cy="22353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91AC4F-33E0-0B41-9ECA-9BA4A8659A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754" y="5473859"/>
            <a:ext cx="4762500" cy="736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92279D6-1150-A149-A811-922D857CC305}"/>
              </a:ext>
            </a:extLst>
          </p:cNvPr>
          <p:cNvSpPr/>
          <p:nvPr/>
        </p:nvSpPr>
        <p:spPr>
          <a:xfrm>
            <a:off x="5786846" y="3913274"/>
            <a:ext cx="335715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Shang,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Xiaocheng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, and Hans Christian Öttinger. "Structure-preserving integrators for dissipative systems based on reversible–irreversible splitting." 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Proceedings of the Royal Society A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476.2234 (2020): 20190446.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317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9D984-FEA3-5B4B-AAD3-3CE3B057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piston driven by two gases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61E62-C195-CE43-B1EB-87FC05A58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494396-7145-9046-A8F5-48BDC7784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810" y="751114"/>
            <a:ext cx="6376380" cy="535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425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2CFFE-4C46-C94F-BAF9-64D703FE3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Fluctuation dissipation theorem: stochastic pendulum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1D3B4-A6E2-5249-AB91-4E83D2AA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730F96-D6A8-7248-8966-CC213DC9E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6696"/>
            <a:ext cx="9144000" cy="29646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B24CEC-1306-BB4B-8BFC-3F6E1EFDD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31818"/>
            <a:ext cx="8229600" cy="841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F592E1-8CB6-6F42-B795-F00487FAD447}"/>
              </a:ext>
            </a:extLst>
          </p:cNvPr>
          <p:cNvSpPr txBox="1"/>
          <p:nvPr/>
        </p:nvSpPr>
        <p:spPr>
          <a:xfrm>
            <a:off x="647700" y="5219993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Idea: </a:t>
            </a:r>
            <a:r>
              <a:rPr lang="en-US" dirty="0"/>
              <a:t>Extract dynamics from data and then use FDT to introduce thermodynamically consistent noise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8162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1961E-2A7C-E746-8239-A92B834B6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acknowledgements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F304DB-D05E-BF40-90E9-CEB1EDCF7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984488-453E-814A-ACA2-B423BFDEC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809" y="4114973"/>
            <a:ext cx="1462857" cy="14628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93EB15F-F21F-F848-BBFE-D9C28D8CD1EA}"/>
              </a:ext>
            </a:extLst>
          </p:cNvPr>
          <p:cNvSpPr txBox="1"/>
          <p:nvPr/>
        </p:nvSpPr>
        <p:spPr>
          <a:xfrm>
            <a:off x="124573" y="4465351"/>
            <a:ext cx="367523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Funding sources: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DOE early career award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Philms (DOE ASCR MMICCs center)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sz="1400" dirty="0"/>
              <a:t>	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F0D4C4-4951-644B-9769-C3BA52780BB2}"/>
              </a:ext>
            </a:extLst>
          </p:cNvPr>
          <p:cNvSpPr txBox="1"/>
          <p:nvPr/>
        </p:nvSpPr>
        <p:spPr>
          <a:xfrm>
            <a:off x="1879295" y="5596439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 algn="ctr">
              <a:buNone/>
            </a:pPr>
            <a:r>
              <a:rPr lang="en-US" sz="2400" b="1" dirty="0">
                <a:latin typeface="Times" pitchFamily="2" charset="0"/>
              </a:rPr>
              <a:t>Please reach out if interested!</a:t>
            </a:r>
          </a:p>
          <a:p>
            <a:pPr marL="114300" indent="0" algn="ctr">
              <a:buNone/>
            </a:pPr>
            <a:r>
              <a:rPr lang="en-US" sz="2400" b="1" dirty="0">
                <a:latin typeface="Times" pitchFamily="2" charset="0"/>
              </a:rPr>
              <a:t>(</a:t>
            </a:r>
            <a:r>
              <a:rPr lang="en-US" sz="2400" b="1" dirty="0">
                <a:latin typeface="Times" pitchFamily="2" charset="0"/>
                <a:hlinkClick r:id="rId4"/>
              </a:rPr>
              <a:t>natrask@sandia.gov</a:t>
            </a:r>
            <a:r>
              <a:rPr lang="en-US" sz="2400" b="1" dirty="0">
                <a:latin typeface="Times" pitchFamily="2" charset="0"/>
              </a:rPr>
              <a:t>) </a:t>
            </a:r>
          </a:p>
        </p:txBody>
      </p:sp>
      <p:pic>
        <p:nvPicPr>
          <p:cNvPr id="8" name="Picture 2" descr="Panos Stinis">
            <a:extLst>
              <a:ext uri="{FF2B5EF4-FFF2-40B4-BE49-F238E27FC236}">
                <a16:creationId xmlns:a16="http://schemas.microsoft.com/office/drawing/2014/main" id="{0621878B-365D-5C41-86FC-6C3962BD8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388" y="4155827"/>
            <a:ext cx="1962411" cy="147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AED968-2E2E-8D4A-87FF-FF8392FC3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675" y="4140536"/>
            <a:ext cx="1245243" cy="1462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37A8B78-7140-544E-884B-7E90506E1660}"/>
              </a:ext>
            </a:extLst>
          </p:cNvPr>
          <p:cNvSpPr txBox="1"/>
          <p:nvPr/>
        </p:nvSpPr>
        <p:spPr>
          <a:xfrm>
            <a:off x="615175" y="1142588"/>
            <a:ext cx="8071623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Presented a general framework which </a:t>
            </a:r>
            <a:r>
              <a:rPr lang="en-US" b="1" i="1" dirty="0"/>
              <a:t>exactly</a:t>
            </a:r>
            <a:r>
              <a:rPr lang="en-US" b="1" dirty="0"/>
              <a:t> preserves structure and may be used to support a range of data-driven modeling, robotics, control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Many problem specific simplifications are possible!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Some follow-on work: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Lee, K., Trask, N. and </a:t>
            </a:r>
            <a:r>
              <a:rPr lang="en-US" sz="1400" b="1" dirty="0" err="1"/>
              <a:t>Stinis</a:t>
            </a:r>
            <a:r>
              <a:rPr lang="en-US" sz="1400" b="1" dirty="0"/>
              <a:t>, P., 2021. Structure-preserving Sparse Identification of Nonlinear Dynamics for Data-driven Modeling. </a:t>
            </a:r>
            <a:r>
              <a:rPr lang="en-US" sz="1400" b="1" i="1" dirty="0" err="1"/>
              <a:t>arXiv</a:t>
            </a:r>
            <a:r>
              <a:rPr lang="en-US" sz="1400" b="1" i="1" dirty="0"/>
              <a:t> preprint arXiv:2109.05364</a:t>
            </a:r>
            <a:r>
              <a:rPr lang="en-US" sz="1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8004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33172" y="455824"/>
            <a:ext cx="7949718" cy="427669"/>
          </a:xfrm>
        </p:spPr>
        <p:txBody>
          <a:bodyPr/>
          <a:lstStyle/>
          <a:p>
            <a:r>
              <a:rPr lang="en-US" dirty="0"/>
              <a:t>Goal: structure preserving SciML for learning ODEs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CEFE56-F6DF-9B41-80EB-9DFD0CFE0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754" y="1356909"/>
            <a:ext cx="2207348" cy="8315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08C67B-E84F-CC45-8C4B-C1782AA67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571" y="1338677"/>
            <a:ext cx="2159029" cy="77024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AD8D9E5-2553-1A43-B335-B297D985C0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1418"/>
          <a:stretch/>
        </p:blipFill>
        <p:spPr>
          <a:xfrm>
            <a:off x="255534" y="1665564"/>
            <a:ext cx="2312745" cy="48335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542855C-7F64-A344-A7CA-8C8634CE558D}"/>
              </a:ext>
            </a:extLst>
          </p:cNvPr>
          <p:cNvSpPr txBox="1"/>
          <p:nvPr/>
        </p:nvSpPr>
        <p:spPr>
          <a:xfrm>
            <a:off x="449122" y="2382271"/>
            <a:ext cx="1563624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/>
              <a:t>”Black-box” ML</a:t>
            </a:r>
          </a:p>
          <a:p>
            <a:pPr algn="ctr"/>
            <a:r>
              <a:rPr lang="en-US" sz="1350" dirty="0"/>
              <a:t>No physics + big data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2E4A4FE-C8C5-564F-BF9C-1CAECB79B6F5}"/>
              </a:ext>
            </a:extLst>
          </p:cNvPr>
          <p:cNvSpPr txBox="1"/>
          <p:nvPr/>
        </p:nvSpPr>
        <p:spPr>
          <a:xfrm>
            <a:off x="3202207" y="2401887"/>
            <a:ext cx="203948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/>
              <a:t>Physics-informed ML</a:t>
            </a:r>
          </a:p>
          <a:p>
            <a:pPr algn="ctr"/>
            <a:r>
              <a:rPr lang="en-US" sz="1350" dirty="0"/>
              <a:t>Weak physics alleviate data requirements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86102E-68BC-C848-8FB1-5FCEF43A8306}"/>
              </a:ext>
            </a:extLst>
          </p:cNvPr>
          <p:cNvSpPr txBox="1"/>
          <p:nvPr/>
        </p:nvSpPr>
        <p:spPr>
          <a:xfrm>
            <a:off x="6367292" y="2378479"/>
            <a:ext cx="232758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/>
              <a:t>Structure preserving ML</a:t>
            </a:r>
          </a:p>
          <a:p>
            <a:pPr algn="ctr"/>
            <a:r>
              <a:rPr lang="en-US" sz="1350" dirty="0"/>
              <a:t>Exact physics treatment independent of data</a:t>
            </a:r>
          </a:p>
        </p:txBody>
      </p:sp>
      <p:sp>
        <p:nvSpPr>
          <p:cNvPr id="40" name="Left-Right Arrow 39">
            <a:extLst>
              <a:ext uri="{FF2B5EF4-FFF2-40B4-BE49-F238E27FC236}">
                <a16:creationId xmlns:a16="http://schemas.microsoft.com/office/drawing/2014/main" id="{CBBFF6B0-949E-544D-835B-A4F894734B46}"/>
              </a:ext>
            </a:extLst>
          </p:cNvPr>
          <p:cNvSpPr/>
          <p:nvPr/>
        </p:nvSpPr>
        <p:spPr>
          <a:xfrm>
            <a:off x="233172" y="3643221"/>
            <a:ext cx="8490204" cy="5349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No domain expertise                                                                                       Strong physical priors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6F0C43-15F1-E845-B80E-24FC4AF16538}"/>
              </a:ext>
            </a:extLst>
          </p:cNvPr>
          <p:cNvSpPr txBox="1"/>
          <p:nvPr/>
        </p:nvSpPr>
        <p:spPr>
          <a:xfrm>
            <a:off x="1655866" y="4693663"/>
            <a:ext cx="5832268" cy="12003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Objective: </a:t>
            </a:r>
            <a:r>
              <a:rPr lang="en-US" dirty="0"/>
              <a:t>Efficient machine learned surrogates that provide same </a:t>
            </a:r>
            <a:r>
              <a:rPr lang="en-US" b="1" dirty="0"/>
              <a:t>accuracy, stability </a:t>
            </a:r>
            <a:r>
              <a:rPr lang="en-US" dirty="0"/>
              <a:t>and</a:t>
            </a:r>
            <a:r>
              <a:rPr lang="en-US" b="1" dirty="0"/>
              <a:t> physical realizability</a:t>
            </a:r>
            <a:r>
              <a:rPr lang="en-US" dirty="0"/>
              <a:t> guarantees as traditional forward models </a:t>
            </a:r>
            <a:r>
              <a:rPr lang="en-US" b="1" dirty="0"/>
              <a:t>in small data limits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FE40E6-16C9-7340-9830-DB0602B5C5A5}"/>
              </a:ext>
            </a:extLst>
          </p:cNvPr>
          <p:cNvSpPr/>
          <p:nvPr/>
        </p:nvSpPr>
        <p:spPr>
          <a:xfrm>
            <a:off x="6222124" y="1156138"/>
            <a:ext cx="2617076" cy="2102069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01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7DFB1-B7B7-3B4D-9D9A-149CD7172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Data-driven dynamical systems for forecasting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4C9AE-8CD4-5744-BD43-4015F5D72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FEE3198B-ABC4-EE4E-B5C0-9CCC46F79E78}"/>
              </a:ext>
            </a:extLst>
          </p:cNvPr>
          <p:cNvSpPr/>
          <p:nvPr/>
        </p:nvSpPr>
        <p:spPr>
          <a:xfrm>
            <a:off x="326898" y="991675"/>
            <a:ext cx="8490204" cy="5349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“Black box” – no required model                                                                                Strong physical priors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15B48B-37BE-754F-93CF-27FAF1847D06}"/>
              </a:ext>
            </a:extLst>
          </p:cNvPr>
          <p:cNvSpPr txBox="1"/>
          <p:nvPr/>
        </p:nvSpPr>
        <p:spPr>
          <a:xfrm>
            <a:off x="154832" y="1833309"/>
            <a:ext cx="2104892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/>
              <a:t>Neural ODE (NODE)</a:t>
            </a:r>
          </a:p>
          <a:p>
            <a:pPr algn="ctr"/>
            <a:r>
              <a:rPr lang="en-US" sz="800" dirty="0"/>
              <a:t>Ricky TQ Chen, </a:t>
            </a:r>
            <a:r>
              <a:rPr lang="en-US" sz="800" dirty="0" err="1"/>
              <a:t>Yulia</a:t>
            </a:r>
            <a:r>
              <a:rPr lang="en-US" sz="800" dirty="0"/>
              <a:t> Rubanova, Jesse Bettencourt, and David Duvenaud. Neural ordinary differential equations. In </a:t>
            </a:r>
            <a:r>
              <a:rPr lang="en-US" sz="800" i="1" dirty="0"/>
              <a:t>Proceedings of the 32nd International Conference on Neural Information Processing Systems</a:t>
            </a:r>
            <a:r>
              <a:rPr lang="en-US" sz="800" dirty="0"/>
              <a:t>, pages 6572–6583, 2018. </a:t>
            </a:r>
          </a:p>
          <a:p>
            <a:pPr algn="ctr"/>
            <a:endParaRPr lang="en-US" sz="13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4C419F-C354-164A-BA04-83148E23F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40" y="4453923"/>
            <a:ext cx="2242297" cy="4312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D71D91-C17F-C249-AD85-9F749E073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313" y="4396382"/>
            <a:ext cx="1812617" cy="4248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94773F-DDF5-4D4A-BE5B-3421E1A89A59}"/>
              </a:ext>
            </a:extLst>
          </p:cNvPr>
          <p:cNvSpPr txBox="1"/>
          <p:nvPr/>
        </p:nvSpPr>
        <p:spPr>
          <a:xfrm>
            <a:off x="0" y="4942995"/>
            <a:ext cx="2899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No modeling required</a:t>
            </a:r>
          </a:p>
          <a:p>
            <a:pPr algn="ctr"/>
            <a:r>
              <a:rPr lang="en-US" b="1" dirty="0"/>
              <a:t>Bad generalization</a:t>
            </a:r>
          </a:p>
          <a:p>
            <a:pPr algn="ctr"/>
            <a:r>
              <a:rPr lang="en-US" b="1" dirty="0"/>
              <a:t>Difficult training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7FBBB2-6CF8-354B-A16E-64F12054026F}"/>
              </a:ext>
            </a:extLst>
          </p:cNvPr>
          <p:cNvSpPr txBox="1"/>
          <p:nvPr/>
        </p:nvSpPr>
        <p:spPr>
          <a:xfrm>
            <a:off x="6175732" y="4942995"/>
            <a:ext cx="2899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Need first principles starting point</a:t>
            </a:r>
          </a:p>
          <a:p>
            <a:pPr algn="ctr"/>
            <a:r>
              <a:rPr lang="en-US" b="1" dirty="0"/>
              <a:t>Good forecasting</a:t>
            </a:r>
          </a:p>
          <a:p>
            <a:pPr algn="ctr"/>
            <a:r>
              <a:rPr lang="en-US" b="1" dirty="0"/>
              <a:t>Easy to train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FF0803-8AF8-5247-B0E4-54FE2A7B0519}"/>
              </a:ext>
            </a:extLst>
          </p:cNvPr>
          <p:cNvSpPr txBox="1"/>
          <p:nvPr/>
        </p:nvSpPr>
        <p:spPr>
          <a:xfrm>
            <a:off x="6810508" y="1572766"/>
            <a:ext cx="210489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/>
              <a:t>Universal </a:t>
            </a:r>
            <a:r>
              <a:rPr lang="en-US" sz="1350" b="1" dirty="0" err="1"/>
              <a:t>DiffEq</a:t>
            </a:r>
            <a:r>
              <a:rPr lang="en-US" sz="1350" b="1" dirty="0"/>
              <a:t> (UDE)</a:t>
            </a:r>
          </a:p>
          <a:p>
            <a:pPr algn="ctr"/>
            <a:r>
              <a:rPr lang="en-US" sz="800" dirty="0"/>
              <a:t>Christopher Rackauckas, Yingbo Ma, Julius Martensen, Collin Warner, Kirill Zubov, Rohit Supekar, Dominic Skinner, Ali Ramadhan, and Alan Edelman. Universal differential equations for scientific machine learning. </a:t>
            </a:r>
            <a:r>
              <a:rPr lang="en-US" sz="800" i="1" dirty="0" err="1"/>
              <a:t>arXiv</a:t>
            </a:r>
            <a:r>
              <a:rPr lang="en-US" sz="800" i="1" dirty="0"/>
              <a:t> preprint arXiv:2001.04385</a:t>
            </a:r>
            <a:r>
              <a:rPr lang="en-US" sz="800" dirty="0"/>
              <a:t>, 2020. </a:t>
            </a:r>
          </a:p>
          <a:p>
            <a:pPr algn="ctr"/>
            <a:endParaRPr lang="en-US" sz="1350" dirty="0"/>
          </a:p>
          <a:p>
            <a:pPr algn="ctr"/>
            <a:r>
              <a:rPr lang="en-US" sz="1350" b="1" dirty="0"/>
              <a:t>Dictionary (</a:t>
            </a:r>
            <a:r>
              <a:rPr lang="en-US" sz="1350" b="1" dirty="0" err="1"/>
              <a:t>e.g</a:t>
            </a:r>
            <a:r>
              <a:rPr lang="en-US" sz="1350" b="1" dirty="0"/>
              <a:t> </a:t>
            </a:r>
            <a:r>
              <a:rPr lang="en-US" sz="1350" b="1" dirty="0" err="1"/>
              <a:t>SINDy</a:t>
            </a:r>
            <a:r>
              <a:rPr lang="en-US" sz="1350" b="1" dirty="0"/>
              <a:t>)</a:t>
            </a:r>
          </a:p>
          <a:p>
            <a:pPr algn="ctr"/>
            <a:r>
              <a:rPr lang="en-US" sz="800" dirty="0"/>
              <a:t>Brunton, Steven L., Joshua L. Proctor, and J. Nathan </a:t>
            </a:r>
            <a:r>
              <a:rPr lang="en-US" sz="800" dirty="0" err="1"/>
              <a:t>Kutz</a:t>
            </a:r>
            <a:r>
              <a:rPr lang="en-US" sz="800" dirty="0"/>
              <a:t>. "Discovering governing equations from data by sparse identification of nonlinear dynamical systems." </a:t>
            </a:r>
            <a:r>
              <a:rPr lang="en-US" sz="800" i="1" dirty="0"/>
              <a:t>Proceedings of the national academy of sciences</a:t>
            </a:r>
            <a:r>
              <a:rPr lang="en-US" sz="800" dirty="0"/>
              <a:t> 113.15 (2016): 3932-3937.</a:t>
            </a:r>
            <a:endParaRPr lang="en-US" sz="800" b="1" dirty="0"/>
          </a:p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637487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7DFB1-B7B7-3B4D-9D9A-149CD7172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Data-driven dynamical systems for forecasting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4C9AE-8CD4-5744-BD43-4015F5D72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FEE3198B-ABC4-EE4E-B5C0-9CCC46F79E78}"/>
              </a:ext>
            </a:extLst>
          </p:cNvPr>
          <p:cNvSpPr/>
          <p:nvPr/>
        </p:nvSpPr>
        <p:spPr>
          <a:xfrm>
            <a:off x="326898" y="991675"/>
            <a:ext cx="8490204" cy="5349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“Black box” – no required model                     Structure-preserving ML                     Strong physical priors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15B48B-37BE-754F-93CF-27FAF1847D06}"/>
              </a:ext>
            </a:extLst>
          </p:cNvPr>
          <p:cNvSpPr txBox="1"/>
          <p:nvPr/>
        </p:nvSpPr>
        <p:spPr>
          <a:xfrm>
            <a:off x="154832" y="1833309"/>
            <a:ext cx="2104892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/>
              <a:t>Neural ODE (NODE)</a:t>
            </a:r>
          </a:p>
          <a:p>
            <a:pPr algn="ctr"/>
            <a:r>
              <a:rPr lang="en-US" sz="800" dirty="0"/>
              <a:t>Ricky TQ Chen, </a:t>
            </a:r>
            <a:r>
              <a:rPr lang="en-US" sz="800" dirty="0" err="1"/>
              <a:t>Yulia</a:t>
            </a:r>
            <a:r>
              <a:rPr lang="en-US" sz="800" dirty="0"/>
              <a:t> Rubanova, Jesse Bettencourt, and David Duvenaud. Neural ordinary differential equations. In </a:t>
            </a:r>
            <a:r>
              <a:rPr lang="en-US" sz="800" i="1" dirty="0"/>
              <a:t>Proceedings of the 32nd International Conference on Neural Information Processing Systems</a:t>
            </a:r>
            <a:r>
              <a:rPr lang="en-US" sz="800" dirty="0"/>
              <a:t>, pages 6572–6583, 2018. </a:t>
            </a:r>
          </a:p>
          <a:p>
            <a:pPr algn="ctr"/>
            <a:endParaRPr lang="en-US" sz="13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113FD0-A3B3-CE40-95ED-21C22BA03D26}"/>
              </a:ext>
            </a:extLst>
          </p:cNvPr>
          <p:cNvSpPr txBox="1"/>
          <p:nvPr/>
        </p:nvSpPr>
        <p:spPr>
          <a:xfrm>
            <a:off x="6810508" y="1572766"/>
            <a:ext cx="210489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/>
              <a:t>Universal </a:t>
            </a:r>
            <a:r>
              <a:rPr lang="en-US" sz="1350" b="1" dirty="0" err="1"/>
              <a:t>DiffEq</a:t>
            </a:r>
            <a:r>
              <a:rPr lang="en-US" sz="1350" b="1" dirty="0"/>
              <a:t> (UDE)</a:t>
            </a:r>
          </a:p>
          <a:p>
            <a:pPr algn="ctr"/>
            <a:r>
              <a:rPr lang="en-US" sz="800" dirty="0"/>
              <a:t>Christopher Rackauckas, Yingbo Ma, Julius Martensen, Collin Warner, Kirill Zubov, Rohit Supekar, Dominic Skinner, Ali Ramadhan, and Alan Edelman. Universal differential equations for scientific machine learning. </a:t>
            </a:r>
            <a:r>
              <a:rPr lang="en-US" sz="800" i="1" dirty="0" err="1"/>
              <a:t>arXiv</a:t>
            </a:r>
            <a:r>
              <a:rPr lang="en-US" sz="800" i="1" dirty="0"/>
              <a:t> preprint arXiv:2001.04385</a:t>
            </a:r>
            <a:r>
              <a:rPr lang="en-US" sz="800" dirty="0"/>
              <a:t>, 2020. </a:t>
            </a:r>
          </a:p>
          <a:p>
            <a:pPr algn="ctr"/>
            <a:endParaRPr lang="en-US" sz="1350" dirty="0"/>
          </a:p>
          <a:p>
            <a:pPr algn="ctr"/>
            <a:r>
              <a:rPr lang="en-US" sz="1350" b="1" dirty="0"/>
              <a:t>Dictionary (</a:t>
            </a:r>
            <a:r>
              <a:rPr lang="en-US" sz="1350" b="1" dirty="0" err="1"/>
              <a:t>e.g</a:t>
            </a:r>
            <a:r>
              <a:rPr lang="en-US" sz="1350" b="1" dirty="0"/>
              <a:t> </a:t>
            </a:r>
            <a:r>
              <a:rPr lang="en-US" sz="1350" b="1" dirty="0" err="1"/>
              <a:t>SINDy</a:t>
            </a:r>
            <a:r>
              <a:rPr lang="en-US" sz="1350" b="1" dirty="0"/>
              <a:t>)</a:t>
            </a:r>
          </a:p>
          <a:p>
            <a:pPr algn="ctr"/>
            <a:r>
              <a:rPr lang="en-US" sz="800" dirty="0"/>
              <a:t>Brunton, Steven L., Joshua L. Proctor, and J. Nathan </a:t>
            </a:r>
            <a:r>
              <a:rPr lang="en-US" sz="800" dirty="0" err="1"/>
              <a:t>Kutz</a:t>
            </a:r>
            <a:r>
              <a:rPr lang="en-US" sz="800" dirty="0"/>
              <a:t>. "Discovering governing equations from data by sparse identification of nonlinear dynamical systems." </a:t>
            </a:r>
            <a:r>
              <a:rPr lang="en-US" sz="800" i="1" dirty="0"/>
              <a:t>Proceedings of the national academy of sciences</a:t>
            </a:r>
            <a:r>
              <a:rPr lang="en-US" sz="800" dirty="0"/>
              <a:t> 113.15 (2016): 3932-3937.</a:t>
            </a:r>
            <a:endParaRPr lang="en-US" sz="800" b="1" dirty="0"/>
          </a:p>
          <a:p>
            <a:pPr algn="ctr"/>
            <a:endParaRPr lang="en-US" sz="13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94773F-DDF5-4D4A-BE5B-3421E1A89A59}"/>
              </a:ext>
            </a:extLst>
          </p:cNvPr>
          <p:cNvSpPr txBox="1"/>
          <p:nvPr/>
        </p:nvSpPr>
        <p:spPr>
          <a:xfrm>
            <a:off x="3224936" y="4215712"/>
            <a:ext cx="50808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Learn a gradient flow with underlying conserved quantity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 err="1"/>
              <a:t>Symplectic</a:t>
            </a:r>
            <a:r>
              <a:rPr lang="en-US" b="1" dirty="0"/>
              <a:t> flow implies conserved phase area = no exploding/vanishing gradients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Better forecasting, accuracy, and stability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31048B-C5DF-F341-82EC-8B6A1AC49C79}"/>
              </a:ext>
            </a:extLst>
          </p:cNvPr>
          <p:cNvSpPr txBox="1"/>
          <p:nvPr/>
        </p:nvSpPr>
        <p:spPr>
          <a:xfrm>
            <a:off x="2585881" y="1526599"/>
            <a:ext cx="2104892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/>
              <a:t>Hamiltonian NN</a:t>
            </a:r>
          </a:p>
          <a:p>
            <a:pPr algn="ctr"/>
            <a:r>
              <a:rPr lang="en-US" sz="800" dirty="0"/>
              <a:t>Samuel Greydanus, </a:t>
            </a:r>
            <a:r>
              <a:rPr lang="en-US" sz="800" dirty="0" err="1"/>
              <a:t>Misko</a:t>
            </a:r>
            <a:r>
              <a:rPr lang="en-US" sz="800" dirty="0"/>
              <a:t> Dzamba, and Jason Yosinski. Hamiltonian neural networks. In H. Wallach, H. Larochelle, A. </a:t>
            </a:r>
            <a:r>
              <a:rPr lang="en-US" sz="800" dirty="0" err="1"/>
              <a:t>Beygelzimer</a:t>
            </a:r>
            <a:r>
              <a:rPr lang="en-US" sz="800" dirty="0"/>
              <a:t>, F. </a:t>
            </a:r>
            <a:r>
              <a:rPr lang="en-US" sz="800" dirty="0" err="1"/>
              <a:t>d'Alche</a:t>
            </a:r>
            <a:r>
              <a:rPr lang="en-US" sz="800" dirty="0"/>
              <a:t>́-Buc, E. Fox, and R. Garnett, editors, </a:t>
            </a:r>
            <a:r>
              <a:rPr lang="en-US" sz="800" i="1" dirty="0"/>
              <a:t>Advances in Neural Information Processing Systems</a:t>
            </a:r>
            <a:r>
              <a:rPr lang="en-US" sz="800" dirty="0"/>
              <a:t>, volume 32. Curran Associates, Inc., 2019. </a:t>
            </a:r>
          </a:p>
          <a:p>
            <a:pPr algn="ctr"/>
            <a:endParaRPr lang="en-US" sz="135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C7A91B-2AD2-F34C-AD82-2D4656BD8BDA}"/>
              </a:ext>
            </a:extLst>
          </p:cNvPr>
          <p:cNvSpPr txBox="1"/>
          <p:nvPr/>
        </p:nvSpPr>
        <p:spPr>
          <a:xfrm>
            <a:off x="4572000" y="2626657"/>
            <a:ext cx="210489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 err="1"/>
              <a:t>Lagrangian</a:t>
            </a:r>
            <a:r>
              <a:rPr lang="en-US" sz="1350" b="1" dirty="0"/>
              <a:t> NN</a:t>
            </a:r>
          </a:p>
          <a:p>
            <a:pPr algn="ctr"/>
            <a:r>
              <a:rPr lang="en-US" sz="800" dirty="0"/>
              <a:t>Miles Cranmer, Sam Greydanus, Stephan Hoyer, Peter Battaglia, David Spergel, and Shirley Ho. La- </a:t>
            </a:r>
            <a:r>
              <a:rPr lang="en-US" sz="800" dirty="0" err="1"/>
              <a:t>grangian</a:t>
            </a:r>
            <a:r>
              <a:rPr lang="en-US" sz="800" dirty="0"/>
              <a:t> neural networks. In </a:t>
            </a:r>
            <a:r>
              <a:rPr lang="en-US" sz="800" i="1" dirty="0"/>
              <a:t>ICLR 2020 Workshop on Integration of Deep Neural Models and Differential Equations</a:t>
            </a:r>
            <a:r>
              <a:rPr lang="en-US" sz="800" dirty="0"/>
              <a:t>, 2020. </a:t>
            </a:r>
          </a:p>
          <a:p>
            <a:pPr algn="ctr"/>
            <a:endParaRPr lang="en-US" sz="13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F5ED42-692F-7042-9E36-B524A154FBEF}"/>
              </a:ext>
            </a:extLst>
          </p:cNvPr>
          <p:cNvSpPr txBox="1"/>
          <p:nvPr/>
        </p:nvSpPr>
        <p:spPr>
          <a:xfrm>
            <a:off x="4572000" y="1526599"/>
            <a:ext cx="2104892" cy="112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 err="1"/>
              <a:t>Symplectic</a:t>
            </a:r>
            <a:r>
              <a:rPr lang="en-US" sz="1350" b="1" dirty="0"/>
              <a:t> RNN</a:t>
            </a:r>
          </a:p>
          <a:p>
            <a:pPr algn="ctr"/>
            <a:r>
              <a:rPr lang="en-US" sz="800" dirty="0" err="1"/>
              <a:t>Zhengdao</a:t>
            </a:r>
            <a:r>
              <a:rPr lang="en-US" sz="800" dirty="0"/>
              <a:t> Chen, </a:t>
            </a:r>
            <a:r>
              <a:rPr lang="en-US" sz="800" dirty="0" err="1"/>
              <a:t>Jianyu</a:t>
            </a:r>
            <a:r>
              <a:rPr lang="en-US" sz="800" dirty="0"/>
              <a:t> Zhang, Martin Arjovsky, and </a:t>
            </a:r>
            <a:r>
              <a:rPr lang="en-US" sz="800" dirty="0" err="1"/>
              <a:t>Léon</a:t>
            </a:r>
            <a:r>
              <a:rPr lang="en-US" sz="800" dirty="0"/>
              <a:t> Bottou. </a:t>
            </a:r>
            <a:r>
              <a:rPr lang="en-US" sz="800" dirty="0" err="1"/>
              <a:t>Symplectic</a:t>
            </a:r>
            <a:r>
              <a:rPr lang="en-US" sz="800" dirty="0"/>
              <a:t> recurrent neural networks. In </a:t>
            </a:r>
            <a:r>
              <a:rPr lang="en-US" sz="800" i="1" dirty="0"/>
              <a:t>International Conference on Learning Representations</a:t>
            </a:r>
            <a:r>
              <a:rPr lang="en-US" sz="800" dirty="0"/>
              <a:t>, 2019. </a:t>
            </a:r>
          </a:p>
          <a:p>
            <a:pPr algn="ctr"/>
            <a:endParaRPr lang="en-US" sz="13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E87D46-069C-BC4B-829B-AFE679050DCF}"/>
              </a:ext>
            </a:extLst>
          </p:cNvPr>
          <p:cNvSpPr txBox="1"/>
          <p:nvPr/>
        </p:nvSpPr>
        <p:spPr>
          <a:xfrm>
            <a:off x="2553490" y="2626658"/>
            <a:ext cx="210489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 err="1"/>
              <a:t>SympNets</a:t>
            </a:r>
            <a:endParaRPr lang="en-US" sz="1350" b="1" dirty="0"/>
          </a:p>
          <a:p>
            <a:pPr algn="ctr"/>
            <a:r>
              <a:rPr lang="en-US" sz="800" dirty="0" err="1"/>
              <a:t>Pengzhan</a:t>
            </a:r>
            <a:r>
              <a:rPr lang="en-US" sz="800" dirty="0"/>
              <a:t> </a:t>
            </a:r>
            <a:r>
              <a:rPr lang="en-US" sz="800" dirty="0" err="1"/>
              <a:t>Jin</a:t>
            </a:r>
            <a:r>
              <a:rPr lang="en-US" sz="800" dirty="0"/>
              <a:t>, Zhen Zhang, </a:t>
            </a:r>
            <a:r>
              <a:rPr lang="en-US" sz="800" dirty="0" err="1"/>
              <a:t>Aiqing</a:t>
            </a:r>
            <a:r>
              <a:rPr lang="en-US" sz="800" dirty="0"/>
              <a:t> Zhu, </a:t>
            </a:r>
            <a:r>
              <a:rPr lang="en-US" sz="800" dirty="0" err="1"/>
              <a:t>Yifa</a:t>
            </a:r>
            <a:r>
              <a:rPr lang="en-US" sz="800" dirty="0"/>
              <a:t> Tang, and George </a:t>
            </a:r>
            <a:r>
              <a:rPr lang="en-US" sz="800" dirty="0" err="1"/>
              <a:t>Em</a:t>
            </a:r>
            <a:r>
              <a:rPr lang="en-US" sz="800" dirty="0"/>
              <a:t> </a:t>
            </a:r>
            <a:r>
              <a:rPr lang="en-US" sz="800" dirty="0" err="1"/>
              <a:t>Karniadakis</a:t>
            </a:r>
            <a:r>
              <a:rPr lang="en-US" sz="800" dirty="0"/>
              <a:t>. </a:t>
            </a:r>
            <a:r>
              <a:rPr lang="en-US" sz="800" dirty="0" err="1"/>
              <a:t>Sympnets</a:t>
            </a:r>
            <a:r>
              <a:rPr lang="en-US" sz="800" dirty="0"/>
              <a:t>: Intrinsic structure-preserving </a:t>
            </a:r>
            <a:r>
              <a:rPr lang="en-US" sz="800" dirty="0" err="1"/>
              <a:t>symplectic</a:t>
            </a:r>
            <a:r>
              <a:rPr lang="en-US" sz="800" dirty="0"/>
              <a:t> networks for identifying </a:t>
            </a:r>
            <a:r>
              <a:rPr lang="en-US" sz="800" dirty="0" err="1"/>
              <a:t>hamiltonian</a:t>
            </a:r>
            <a:r>
              <a:rPr lang="en-US" sz="800" dirty="0"/>
              <a:t> systems. </a:t>
            </a:r>
            <a:r>
              <a:rPr lang="en-US" sz="800" i="1" dirty="0"/>
              <a:t>Neural Networks</a:t>
            </a:r>
            <a:r>
              <a:rPr lang="en-US" sz="800" dirty="0"/>
              <a:t>, 132:166– 179, 2020. </a:t>
            </a:r>
          </a:p>
          <a:p>
            <a:pPr algn="ctr"/>
            <a:endParaRPr lang="en-US" sz="135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331B59-AC2E-8C4E-A428-0AEA22320E1C}"/>
              </a:ext>
            </a:extLst>
          </p:cNvPr>
          <p:cNvSpPr txBox="1"/>
          <p:nvPr/>
        </p:nvSpPr>
        <p:spPr>
          <a:xfrm>
            <a:off x="3382178" y="3661714"/>
            <a:ext cx="255240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>
                <a:solidFill>
                  <a:srgbClr val="C00000"/>
                </a:solidFill>
              </a:rPr>
              <a:t>Reversible Systems Only!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A00392-AFF6-D744-9F3A-EA0AFB828C53}"/>
              </a:ext>
            </a:extLst>
          </p:cNvPr>
          <p:cNvSpPr/>
          <p:nvPr/>
        </p:nvSpPr>
        <p:spPr>
          <a:xfrm>
            <a:off x="2585881" y="1526599"/>
            <a:ext cx="4091011" cy="2135115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47E726F-DEF5-7341-926D-8F9740BDC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309149"/>
            <a:ext cx="2669263" cy="203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331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712B0-E797-1541-AE6D-B5CC2C60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structure-preservation for irreversible systems?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1502B-D978-1C4B-AB3D-2AA97B2E6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 physics are dissipative!</a:t>
            </a:r>
          </a:p>
          <a:p>
            <a:r>
              <a:rPr lang="en-US" dirty="0"/>
              <a:t>How to forecast chaotic systems? Impossible to match trajectories for long time dynamics. Is it possible to learn an attractor for a dissipative chaotic system?</a:t>
            </a:r>
          </a:p>
          <a:p>
            <a:r>
              <a:rPr lang="en-US" dirty="0"/>
              <a:t>How to rigorously handle homogenization/coarse-graining in multiscale problems? From Mori-</a:t>
            </a:r>
            <a:r>
              <a:rPr lang="en-US" dirty="0" err="1"/>
              <a:t>Zwanzig</a:t>
            </a:r>
            <a:r>
              <a:rPr lang="en-US" dirty="0"/>
              <a:t> theory [1] we know coarse-graining leads to dissipation, memory, and stochasticity. </a:t>
            </a:r>
          </a:p>
          <a:p>
            <a:r>
              <a:rPr lang="en-US" dirty="0"/>
              <a:t>For stochastic systems, need to satisfy a fluctuation-dissipation theorem to guarantee existence and thermodynamic consistency of equilibrium statistics.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A7FEE-5F4A-584A-97C5-711A7B99A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FD050D-D4E6-F84B-817D-215CDDB57282}"/>
              </a:ext>
            </a:extLst>
          </p:cNvPr>
          <p:cNvSpPr txBox="1"/>
          <p:nvPr/>
        </p:nvSpPr>
        <p:spPr>
          <a:xfrm>
            <a:off x="115866" y="6081180"/>
            <a:ext cx="8686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[1] Robert </a:t>
            </a:r>
            <a:r>
              <a:rPr lang="en-US" sz="12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Zwanzig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200" b="0" i="1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Nonequilibrium Statistical Mechanics 3rd ed.</a:t>
            </a:r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Oxford University Press, New York, 2001, S.149 ff.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13460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3ADC2-D952-374A-96EC-264CA9552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45" y="-111409"/>
            <a:ext cx="8229600" cy="991675"/>
          </a:xfrm>
        </p:spPr>
        <p:txBody>
          <a:bodyPr/>
          <a:lstStyle/>
          <a:p>
            <a:r>
              <a:rPr lang="en-US" dirty="0"/>
              <a:t>Metriplectic dynamical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ACB07E-1769-F149-B8CF-6AC3A5C5D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44C444-2B04-B642-AD5C-4422B94FE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075" y="1288900"/>
            <a:ext cx="1961493" cy="1817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ABCF97-3B48-364D-A594-BD6C2A074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843" y="1265722"/>
            <a:ext cx="2624957" cy="16858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86E7248-8F82-3C43-A920-39D59D7E321B}"/>
              </a:ext>
            </a:extLst>
          </p:cNvPr>
          <p:cNvSpPr/>
          <p:nvPr/>
        </p:nvSpPr>
        <p:spPr>
          <a:xfrm>
            <a:off x="-21021" y="6020580"/>
            <a:ext cx="67108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Guha, </a:t>
            </a:r>
            <a:r>
              <a:rPr lang="en-US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Partha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. "Metriplectic structure, Leibniz dynamics and dissipative systems." </a:t>
            </a:r>
            <a:r>
              <a:rPr lang="en-US" sz="1200" i="1" dirty="0">
                <a:solidFill>
                  <a:srgbClr val="222222"/>
                </a:solidFill>
                <a:latin typeface="Arial" panose="020B0604020202020204" pitchFamily="34" charset="0"/>
              </a:rPr>
              <a:t>Journal of Mathematical Analysis and Applications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326, no. 1 (2007): 121-136</a:t>
            </a:r>
            <a:endParaRPr lang="en-US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4658CF-D6F9-7445-8957-386434E31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609" y="3721769"/>
            <a:ext cx="3042745" cy="19814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882A86-DB8C-DB4A-98DA-DF398408D596}"/>
              </a:ext>
            </a:extLst>
          </p:cNvPr>
          <p:cNvSpPr txBox="1"/>
          <p:nvPr/>
        </p:nvSpPr>
        <p:spPr>
          <a:xfrm>
            <a:off x="5760328" y="717221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Port-Hamiltonian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1CAE2C-162B-2A43-8289-DF53535871E3}"/>
              </a:ext>
            </a:extLst>
          </p:cNvPr>
          <p:cNvSpPr txBox="1"/>
          <p:nvPr/>
        </p:nvSpPr>
        <p:spPr>
          <a:xfrm>
            <a:off x="5715989" y="318976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GENERIC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88CA87-3429-4F47-985A-E22A4A963FB9}"/>
              </a:ext>
            </a:extLst>
          </p:cNvPr>
          <p:cNvSpPr txBox="1"/>
          <p:nvPr/>
        </p:nvSpPr>
        <p:spPr>
          <a:xfrm>
            <a:off x="1011621" y="74658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Hamiltonian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813F1E-CEB1-5044-A388-9CE64F9B6E51}"/>
              </a:ext>
            </a:extLst>
          </p:cNvPr>
          <p:cNvSpPr txBox="1"/>
          <p:nvPr/>
        </p:nvSpPr>
        <p:spPr>
          <a:xfrm>
            <a:off x="167099" y="3927678"/>
            <a:ext cx="42099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Alternative formalisms for tracking generalized Casimirs to account for dissipation effects</a:t>
            </a:r>
          </a:p>
          <a:p>
            <a:pPr algn="ctr"/>
            <a:endParaRPr lang="en-US" sz="1600" b="1" dirty="0"/>
          </a:p>
          <a:p>
            <a:pPr algn="ctr"/>
            <a:r>
              <a:rPr lang="en-US" sz="1600" b="1" dirty="0"/>
              <a:t>From the physics/engineering world, many applications fit this description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BE12817-6BD0-4B4D-B4D5-B2FA91D42D6F}"/>
              </a:ext>
            </a:extLst>
          </p:cNvPr>
          <p:cNvCxnSpPr>
            <a:cxnSpLocks/>
          </p:cNvCxnSpPr>
          <p:nvPr/>
        </p:nvCxnSpPr>
        <p:spPr>
          <a:xfrm flipV="1">
            <a:off x="3559722" y="1067463"/>
            <a:ext cx="1642899" cy="369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6EF80B8-215E-A24D-AC94-64055438AA37}"/>
              </a:ext>
            </a:extLst>
          </p:cNvPr>
          <p:cNvCxnSpPr>
            <a:cxnSpLocks/>
          </p:cNvCxnSpPr>
          <p:nvPr/>
        </p:nvCxnSpPr>
        <p:spPr>
          <a:xfrm>
            <a:off x="3551511" y="2233448"/>
            <a:ext cx="1651110" cy="9493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E95BBC7-BCDC-3E43-879B-44D1AFB3DDDF}"/>
              </a:ext>
            </a:extLst>
          </p:cNvPr>
          <p:cNvSpPr txBox="1"/>
          <p:nvPr/>
        </p:nvSpPr>
        <p:spPr>
          <a:xfrm>
            <a:off x="3042745" y="1762962"/>
            <a:ext cx="2438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dissipation</a:t>
            </a:r>
          </a:p>
        </p:txBody>
      </p:sp>
    </p:spTree>
    <p:extLst>
      <p:ext uri="{BB962C8B-B14F-4D97-AF65-F5344CB8AC3E}">
        <p14:creationId xmlns:p14="http://schemas.microsoft.com/office/powerpoint/2010/main" val="1787262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E64D7-E93A-064C-854D-525C735DA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GENERIC: some more details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3E00B-51AB-1546-92B5-10A9CEC74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ACB69B-7FCB-8445-A273-1185E5F6F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241328"/>
            <a:ext cx="3070654" cy="19996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FF83ED-EFF9-8546-AD88-F3EBEEA26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183" y="1606550"/>
            <a:ext cx="4602217" cy="16344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32B713-FD4C-DA47-BEA1-1B6A4F3AFF6A}"/>
              </a:ext>
            </a:extLst>
          </p:cNvPr>
          <p:cNvSpPr txBox="1"/>
          <p:nvPr/>
        </p:nvSpPr>
        <p:spPr>
          <a:xfrm>
            <a:off x="4217934" y="1114446"/>
            <a:ext cx="4087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First law of thermodynamics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4B1CC-406C-4245-A7DD-7003199ECB72}"/>
              </a:ext>
            </a:extLst>
          </p:cNvPr>
          <p:cNvSpPr txBox="1"/>
          <p:nvPr/>
        </p:nvSpPr>
        <p:spPr>
          <a:xfrm>
            <a:off x="4217934" y="3429000"/>
            <a:ext cx="4087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Second law of thermodynamics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01E3FD-9225-0249-9D2D-E08C3F37B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183" y="3961367"/>
            <a:ext cx="4422511" cy="15177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8E9C78-CCBD-8E4B-B187-8104492A1E88}"/>
              </a:ext>
            </a:extLst>
          </p:cNvPr>
          <p:cNvSpPr txBox="1"/>
          <p:nvPr/>
        </p:nvSpPr>
        <p:spPr>
          <a:xfrm>
            <a:off x="361950" y="3460925"/>
            <a:ext cx="35336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Classically, a model is derived </a:t>
            </a:r>
          </a:p>
          <a:p>
            <a:r>
              <a:rPr lang="en-US" dirty="0"/>
              <a:t>from first principles and one </a:t>
            </a:r>
          </a:p>
          <a:p>
            <a:r>
              <a:rPr lang="en-US" dirty="0"/>
              <a:t>notices GENERIC structure</a:t>
            </a:r>
          </a:p>
          <a:p>
            <a:endParaRPr lang="en-US" dirty="0"/>
          </a:p>
          <a:p>
            <a:r>
              <a:rPr lang="en-US" b="1" dirty="0"/>
              <a:t>We parameterize algebraic structure and discover dissipative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B05EEC-54C0-5A4D-B514-AF3CC5F4EBA5}"/>
              </a:ext>
            </a:extLst>
          </p:cNvPr>
          <p:cNvSpPr txBox="1"/>
          <p:nvPr/>
        </p:nvSpPr>
        <p:spPr>
          <a:xfrm>
            <a:off x="891958" y="5830205"/>
            <a:ext cx="7585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Challenge: how to enforce null-space condition on L and M?</a:t>
            </a:r>
          </a:p>
        </p:txBody>
      </p:sp>
    </p:spTree>
    <p:extLst>
      <p:ext uri="{BB962C8B-B14F-4D97-AF65-F5344CB8AC3E}">
        <p14:creationId xmlns:p14="http://schemas.microsoft.com/office/powerpoint/2010/main" val="4162198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BDF29-7AD6-9540-BA57-41C003533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Fluctuation dissipation theorem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E6A1DC-7190-7E41-B005-0148A4A4B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8DEB25-1EB3-A64C-8DBA-FF345367C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45640"/>
            <a:ext cx="8229600" cy="8418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5C4A2DD-AB3E-B549-B177-D7C0D0F36B1D}"/>
              </a:ext>
            </a:extLst>
          </p:cNvPr>
          <p:cNvSpPr/>
          <p:nvPr/>
        </p:nvSpPr>
        <p:spPr>
          <a:xfrm>
            <a:off x="-1" y="5860762"/>
            <a:ext cx="89154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NimbusRomNo9L"/>
              </a:rPr>
              <a:t>Hans Christian </a:t>
            </a:r>
            <a:r>
              <a:rPr lang="en-US" sz="1400" dirty="0" err="1">
                <a:latin typeface="NimbusRomNo9L"/>
              </a:rPr>
              <a:t>Öttinger</a:t>
            </a:r>
            <a:r>
              <a:rPr lang="en-US" sz="1400" dirty="0">
                <a:latin typeface="NimbusRomNo9L"/>
              </a:rPr>
              <a:t>, Mark A </a:t>
            </a:r>
            <a:r>
              <a:rPr lang="en-US" sz="1400" dirty="0" err="1">
                <a:latin typeface="NimbusRomNo9L"/>
              </a:rPr>
              <a:t>Peletier</a:t>
            </a:r>
            <a:r>
              <a:rPr lang="en-US" sz="1400" dirty="0">
                <a:latin typeface="NimbusRomNo9L"/>
              </a:rPr>
              <a:t>, and Alberto </a:t>
            </a:r>
            <a:r>
              <a:rPr lang="en-US" sz="1400" dirty="0" err="1">
                <a:latin typeface="NimbusRomNo9L"/>
              </a:rPr>
              <a:t>Montefusco</a:t>
            </a:r>
            <a:r>
              <a:rPr lang="en-US" sz="1400" dirty="0">
                <a:latin typeface="NimbusRomNo9L"/>
              </a:rPr>
              <a:t>. A framework of nonequilibrium statistical mechanics. </a:t>
            </a:r>
            <a:r>
              <a:rPr lang="en-US" sz="1400" dirty="0" err="1">
                <a:latin typeface="NimbusRomNo9L"/>
              </a:rPr>
              <a:t>i</a:t>
            </a:r>
            <a:r>
              <a:rPr lang="en-US" sz="1400" dirty="0">
                <a:latin typeface="NimbusRomNo9L"/>
              </a:rPr>
              <a:t>. role and types of fluctuations. </a:t>
            </a:r>
            <a:r>
              <a:rPr lang="en-US" sz="1400" i="1" dirty="0">
                <a:latin typeface="NimbusRomNo9L"/>
              </a:rPr>
              <a:t>Journal of Non-Equilibrium Thermodynamics</a:t>
            </a:r>
            <a:r>
              <a:rPr lang="en-US" sz="1400" dirty="0">
                <a:latin typeface="NimbusRomNo9L"/>
              </a:rPr>
              <a:t>, 2020. </a:t>
            </a:r>
            <a:endParaRPr lang="en-US" sz="1400" dirty="0"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431314-BDA3-C840-B99C-C6096F2E1999}"/>
              </a:ext>
            </a:extLst>
          </p:cNvPr>
          <p:cNvSpPr txBox="1"/>
          <p:nvPr/>
        </p:nvSpPr>
        <p:spPr>
          <a:xfrm>
            <a:off x="1791221" y="2385881"/>
            <a:ext cx="13277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B050"/>
                </a:solidFill>
              </a:rPr>
              <a:t>Reversible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96879C-64FD-F340-8A0F-EBA618F10F4C}"/>
              </a:ext>
            </a:extLst>
          </p:cNvPr>
          <p:cNvSpPr txBox="1"/>
          <p:nvPr/>
        </p:nvSpPr>
        <p:spPr>
          <a:xfrm>
            <a:off x="3498674" y="2391817"/>
            <a:ext cx="19180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Irreversible dissipation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2A064A-A7D0-8542-BEE3-40633A44AB33}"/>
              </a:ext>
            </a:extLst>
          </p:cNvPr>
          <p:cNvSpPr txBox="1"/>
          <p:nvPr/>
        </p:nvSpPr>
        <p:spPr>
          <a:xfrm>
            <a:off x="7119480" y="2385881"/>
            <a:ext cx="19180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Thermal noise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29222A-AC5C-014A-8882-28AE69EABE31}"/>
              </a:ext>
            </a:extLst>
          </p:cNvPr>
          <p:cNvSpPr txBox="1"/>
          <p:nvPr/>
        </p:nvSpPr>
        <p:spPr>
          <a:xfrm>
            <a:off x="576197" y="3144033"/>
            <a:ext cx="77296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Exact treatment of reversible and irreversible dynamics allows introduction of thermal forcing which </a:t>
            </a:r>
            <a:r>
              <a:rPr lang="en-US" b="1" i="1" dirty="0"/>
              <a:t>exactly</a:t>
            </a:r>
            <a:r>
              <a:rPr lang="en-US" b="1" dirty="0"/>
              <a:t> balances dissipation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Implies existence of long time stationary statistics for equilibrium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Think of as a data-driven Mori-</a:t>
            </a:r>
            <a:r>
              <a:rPr lang="en-US" b="1" dirty="0" err="1"/>
              <a:t>Zwanzig</a:t>
            </a:r>
            <a:r>
              <a:rPr lang="en-US" b="1" dirty="0"/>
              <a:t>. Memory effects are encoded through the evolution of entropy and no need to treat complicated memory effects</a:t>
            </a:r>
          </a:p>
        </p:txBody>
      </p:sp>
    </p:spTree>
    <p:extLst>
      <p:ext uri="{BB962C8B-B14F-4D97-AF65-F5344CB8AC3E}">
        <p14:creationId xmlns:p14="http://schemas.microsoft.com/office/powerpoint/2010/main" val="2225718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1C6A5-2E51-044F-BA8D-4900AB3AB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parameterize? Reversible piece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BA3446-EBA7-B54F-9935-B16E83A5A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2A2F6C-B5BC-9B44-8010-2929EA201A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81"/>
          <a:stretch/>
        </p:blipFill>
        <p:spPr>
          <a:xfrm>
            <a:off x="162838" y="2147375"/>
            <a:ext cx="8523962" cy="10559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C6BD26-641D-5340-9E4A-01C57EB5C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777" y="841363"/>
            <a:ext cx="5461000" cy="1155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2DA192-33DC-854A-8284-946651BBCB3D}"/>
              </a:ext>
            </a:extLst>
          </p:cNvPr>
          <p:cNvSpPr txBox="1"/>
          <p:nvPr/>
        </p:nvSpPr>
        <p:spPr>
          <a:xfrm>
            <a:off x="4047299" y="1879829"/>
            <a:ext cx="13277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B050"/>
                </a:solidFill>
              </a:rPr>
              <a:t>Reversible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183D52-20E5-794C-8822-CB51C657150E}"/>
              </a:ext>
            </a:extLst>
          </p:cNvPr>
          <p:cNvSpPr txBox="1"/>
          <p:nvPr/>
        </p:nvSpPr>
        <p:spPr>
          <a:xfrm>
            <a:off x="5652195" y="1879829"/>
            <a:ext cx="19180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Irreversible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272C76-BD6E-6243-BE27-0EC50C69D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500" y="3353657"/>
            <a:ext cx="5461000" cy="1155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362C67-A66F-B843-A4C3-840ECF481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59669"/>
            <a:ext cx="9144000" cy="9835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FBDA15-F2E7-9242-BD3B-66B48CC5F168}"/>
              </a:ext>
            </a:extLst>
          </p:cNvPr>
          <p:cNvSpPr txBox="1"/>
          <p:nvPr/>
        </p:nvSpPr>
        <p:spPr>
          <a:xfrm>
            <a:off x="4398693" y="993364"/>
            <a:ext cx="13277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00B050"/>
                </a:solidFill>
              </a:rPr>
              <a:t>NN</a:t>
            </a:r>
            <a:r>
              <a:rPr lang="en-US" sz="1100" b="1" baseline="-25000" dirty="0">
                <a:solidFill>
                  <a:srgbClr val="00B050"/>
                </a:solidFill>
              </a:rPr>
              <a:t>1</a:t>
            </a:r>
            <a:r>
              <a:rPr lang="en-US" sz="1100" b="1" dirty="0">
                <a:solidFill>
                  <a:srgbClr val="00B050"/>
                </a:solidFill>
              </a:rPr>
              <a:t>(x)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09A27D-428E-8B49-8EE1-B5AAD6B73EBF}"/>
              </a:ext>
            </a:extLst>
          </p:cNvPr>
          <p:cNvSpPr txBox="1"/>
          <p:nvPr/>
        </p:nvSpPr>
        <p:spPr>
          <a:xfrm>
            <a:off x="6181595" y="1011182"/>
            <a:ext cx="13277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NN</a:t>
            </a:r>
            <a:r>
              <a:rPr lang="en-US" sz="1100" b="1" baseline="-25000" dirty="0">
                <a:solidFill>
                  <a:srgbClr val="FF0000"/>
                </a:solidFill>
              </a:rPr>
              <a:t>2</a:t>
            </a:r>
            <a:r>
              <a:rPr lang="en-US" sz="1100" b="1" dirty="0">
                <a:solidFill>
                  <a:srgbClr val="FF0000"/>
                </a:solidFill>
              </a:rPr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3350032318"/>
      </p:ext>
    </p:extLst>
  </p:cSld>
  <p:clrMapOvr>
    <a:masterClrMapping/>
  </p:clrMapOvr>
</p:sld>
</file>

<file path=ppt/theme/theme1.xml><?xml version="1.0" encoding="utf-8"?>
<a:theme xmlns:a="http://schemas.openxmlformats.org/drawingml/2006/main" name="Sandia_CorpPresentation_Template1">
  <a:themeElements>
    <a:clrScheme name="Sandia Brand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103160"/>
      </a:accent5>
      <a:accent6>
        <a:srgbClr val="730E00"/>
      </a:accent6>
      <a:hlink>
        <a:srgbClr val="37A6D2"/>
      </a:hlink>
      <a:folHlink>
        <a:srgbClr val="B71A2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Sandia_CorpPresentation_Template1.thmx</Template>
  <TotalTime>78865</TotalTime>
  <Words>1296</Words>
  <Application>Microsoft Office PowerPoint</Application>
  <PresentationFormat>On-screen Show (4:3)</PresentationFormat>
  <Paragraphs>139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NimbusRomNo9L</vt:lpstr>
      <vt:lpstr>Times</vt:lpstr>
      <vt:lpstr>Wingdings</vt:lpstr>
      <vt:lpstr>Sandia_CorpPresentation_Template1</vt:lpstr>
      <vt:lpstr>Machine learning structure preserving brackets for forecasting irreversible processes</vt:lpstr>
      <vt:lpstr>Goal: structure preserving SciML for learning ODEs</vt:lpstr>
      <vt:lpstr>Data-driven dynamical systems for forecasting</vt:lpstr>
      <vt:lpstr>Data-driven dynamical systems for forecasting</vt:lpstr>
      <vt:lpstr>Why structure-preservation for irreversible systems?</vt:lpstr>
      <vt:lpstr>Metriplectic dynamical systems</vt:lpstr>
      <vt:lpstr>GENERIC: some more details</vt:lpstr>
      <vt:lpstr>Fluctuation dissipation theorem</vt:lpstr>
      <vt:lpstr>How to parameterize? Reversible piece</vt:lpstr>
      <vt:lpstr>How to parameterize? Irreversible piece</vt:lpstr>
      <vt:lpstr>How to train</vt:lpstr>
      <vt:lpstr>Alternate approach: PINNs-like penalties</vt:lpstr>
      <vt:lpstr>Experiments: learning dissipative pendulum</vt:lpstr>
      <vt:lpstr>Experiments: learning dissipative pendulum</vt:lpstr>
      <vt:lpstr>Experiments: piston driven by two gases</vt:lpstr>
      <vt:lpstr>Experiments: piston driven by two gases</vt:lpstr>
      <vt:lpstr>Fluctuation dissipation theorem: stochastic pendulum</vt:lpstr>
      <vt:lpstr>Conclusions and acknowledgements</vt:lpstr>
    </vt:vector>
  </TitlesOfParts>
  <Company>Sandia National Labs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Vittitow, Michael P</dc:creator>
  <cp:lastModifiedBy>Nat Trask</cp:lastModifiedBy>
  <cp:revision>571</cp:revision>
  <cp:lastPrinted>2021-03-18T17:00:52Z</cp:lastPrinted>
  <dcterms:created xsi:type="dcterms:W3CDTF">2011-10-03T16:15:05Z</dcterms:created>
  <dcterms:modified xsi:type="dcterms:W3CDTF">2024-02-27T19:54:27Z</dcterms:modified>
</cp:coreProperties>
</file>